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9" r:id="rId1"/>
  </p:sldMasterIdLst>
  <p:notesMasterIdLst>
    <p:notesMasterId r:id="rId37"/>
  </p:notesMasterIdLst>
  <p:sldIdLst>
    <p:sldId id="256" r:id="rId2"/>
    <p:sldId id="257" r:id="rId3"/>
    <p:sldId id="290" r:id="rId4"/>
    <p:sldId id="267" r:id="rId5"/>
    <p:sldId id="266" r:id="rId6"/>
    <p:sldId id="291" r:id="rId7"/>
    <p:sldId id="284" r:id="rId8"/>
    <p:sldId id="259" r:id="rId9"/>
    <p:sldId id="260" r:id="rId10"/>
    <p:sldId id="261" r:id="rId11"/>
    <p:sldId id="262" r:id="rId12"/>
    <p:sldId id="263" r:id="rId13"/>
    <p:sldId id="264" r:id="rId14"/>
    <p:sldId id="289" r:id="rId15"/>
    <p:sldId id="258" r:id="rId16"/>
    <p:sldId id="277" r:id="rId17"/>
    <p:sldId id="265" r:id="rId18"/>
    <p:sldId id="288" r:id="rId19"/>
    <p:sldId id="268" r:id="rId20"/>
    <p:sldId id="292" r:id="rId21"/>
    <p:sldId id="269" r:id="rId22"/>
    <p:sldId id="270" r:id="rId23"/>
    <p:sldId id="271" r:id="rId24"/>
    <p:sldId id="273" r:id="rId25"/>
    <p:sldId id="274" r:id="rId26"/>
    <p:sldId id="275" r:id="rId27"/>
    <p:sldId id="276" r:id="rId28"/>
    <p:sldId id="278" r:id="rId29"/>
    <p:sldId id="279" r:id="rId30"/>
    <p:sldId id="280" r:id="rId31"/>
    <p:sldId id="281" r:id="rId32"/>
    <p:sldId id="282" r:id="rId33"/>
    <p:sldId id="283" r:id="rId34"/>
    <p:sldId id="286" r:id="rId35"/>
    <p:sldId id="287"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C718C"/>
    <a:srgbClr val="5C87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26" autoAdjust="0"/>
    <p:restoredTop sz="79788" autoAdjust="0"/>
  </p:normalViewPr>
  <p:slideViewPr>
    <p:cSldViewPr snapToGrid="0">
      <p:cViewPr varScale="1">
        <p:scale>
          <a:sx n="91" d="100"/>
          <a:sy n="91" d="100"/>
        </p:scale>
        <p:origin x="1308" y="78"/>
      </p:cViewPr>
      <p:guideLst/>
    </p:cSldViewPr>
  </p:slid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ED357E-C8E3-4A80-9E9C-B31ADC39AE60}" type="datetimeFigureOut">
              <a:rPr lang="pl-PL" smtClean="0"/>
              <a:t>11.02.2020</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309E33-AE55-41FA-9D93-1C09BF7FEDD6}" type="slidenum">
              <a:rPr lang="pl-PL" smtClean="0"/>
              <a:t>‹#›</a:t>
            </a:fld>
            <a:endParaRPr lang="pl-PL"/>
          </a:p>
        </p:txBody>
      </p:sp>
    </p:spTree>
    <p:extLst>
      <p:ext uri="{BB962C8B-B14F-4D97-AF65-F5344CB8AC3E}">
        <p14:creationId xmlns:p14="http://schemas.microsoft.com/office/powerpoint/2010/main" val="2519192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02309E33-AE55-41FA-9D93-1C09BF7FEDD6}" type="slidenum">
              <a:rPr lang="pl-PL" smtClean="0"/>
              <a:t>4</a:t>
            </a:fld>
            <a:endParaRPr lang="pl-PL"/>
          </a:p>
        </p:txBody>
      </p:sp>
    </p:spTree>
    <p:extLst>
      <p:ext uri="{BB962C8B-B14F-4D97-AF65-F5344CB8AC3E}">
        <p14:creationId xmlns:p14="http://schemas.microsoft.com/office/powerpoint/2010/main" val="11565565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02309E33-AE55-41FA-9D93-1C09BF7FEDD6}" type="slidenum">
              <a:rPr lang="pl-PL" smtClean="0"/>
              <a:t>17</a:t>
            </a:fld>
            <a:endParaRPr lang="pl-PL"/>
          </a:p>
        </p:txBody>
      </p:sp>
    </p:spTree>
    <p:extLst>
      <p:ext uri="{BB962C8B-B14F-4D97-AF65-F5344CB8AC3E}">
        <p14:creationId xmlns:p14="http://schemas.microsoft.com/office/powerpoint/2010/main" val="16103207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02309E33-AE55-41FA-9D93-1C09BF7FEDD6}" type="slidenum">
              <a:rPr lang="pl-PL" smtClean="0"/>
              <a:t>29</a:t>
            </a:fld>
            <a:endParaRPr lang="pl-PL"/>
          </a:p>
        </p:txBody>
      </p:sp>
    </p:spTree>
    <p:extLst>
      <p:ext uri="{BB962C8B-B14F-4D97-AF65-F5344CB8AC3E}">
        <p14:creationId xmlns:p14="http://schemas.microsoft.com/office/powerpoint/2010/main" val="3439667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02309E33-AE55-41FA-9D93-1C09BF7FEDD6}" type="slidenum">
              <a:rPr lang="pl-PL" smtClean="0"/>
              <a:t>5</a:t>
            </a:fld>
            <a:endParaRPr lang="pl-PL"/>
          </a:p>
        </p:txBody>
      </p:sp>
    </p:spTree>
    <p:extLst>
      <p:ext uri="{BB962C8B-B14F-4D97-AF65-F5344CB8AC3E}">
        <p14:creationId xmlns:p14="http://schemas.microsoft.com/office/powerpoint/2010/main" val="7559549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02309E33-AE55-41FA-9D93-1C09BF7FEDD6}" type="slidenum">
              <a:rPr lang="pl-PL" smtClean="0"/>
              <a:t>8</a:t>
            </a:fld>
            <a:endParaRPr lang="pl-PL"/>
          </a:p>
        </p:txBody>
      </p:sp>
    </p:spTree>
    <p:extLst>
      <p:ext uri="{BB962C8B-B14F-4D97-AF65-F5344CB8AC3E}">
        <p14:creationId xmlns:p14="http://schemas.microsoft.com/office/powerpoint/2010/main" val="3648864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02309E33-AE55-41FA-9D93-1C09BF7FEDD6}" type="slidenum">
              <a:rPr lang="pl-PL" smtClean="0"/>
              <a:t>10</a:t>
            </a:fld>
            <a:endParaRPr lang="pl-PL"/>
          </a:p>
        </p:txBody>
      </p:sp>
    </p:spTree>
    <p:extLst>
      <p:ext uri="{BB962C8B-B14F-4D97-AF65-F5344CB8AC3E}">
        <p14:creationId xmlns:p14="http://schemas.microsoft.com/office/powerpoint/2010/main" val="2113142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02309E33-AE55-41FA-9D93-1C09BF7FEDD6}" type="slidenum">
              <a:rPr lang="pl-PL" smtClean="0"/>
              <a:t>11</a:t>
            </a:fld>
            <a:endParaRPr lang="pl-PL"/>
          </a:p>
        </p:txBody>
      </p:sp>
    </p:spTree>
    <p:extLst>
      <p:ext uri="{BB962C8B-B14F-4D97-AF65-F5344CB8AC3E}">
        <p14:creationId xmlns:p14="http://schemas.microsoft.com/office/powerpoint/2010/main" val="54251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02309E33-AE55-41FA-9D93-1C09BF7FEDD6}" type="slidenum">
              <a:rPr lang="pl-PL" smtClean="0"/>
              <a:t>12</a:t>
            </a:fld>
            <a:endParaRPr lang="pl-PL"/>
          </a:p>
        </p:txBody>
      </p:sp>
    </p:spTree>
    <p:extLst>
      <p:ext uri="{BB962C8B-B14F-4D97-AF65-F5344CB8AC3E}">
        <p14:creationId xmlns:p14="http://schemas.microsoft.com/office/powerpoint/2010/main" val="2833995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02309E33-AE55-41FA-9D93-1C09BF7FEDD6}" type="slidenum">
              <a:rPr lang="pl-PL" smtClean="0"/>
              <a:t>13</a:t>
            </a:fld>
            <a:endParaRPr lang="pl-PL"/>
          </a:p>
        </p:txBody>
      </p:sp>
    </p:spTree>
    <p:extLst>
      <p:ext uri="{BB962C8B-B14F-4D97-AF65-F5344CB8AC3E}">
        <p14:creationId xmlns:p14="http://schemas.microsoft.com/office/powerpoint/2010/main" val="1674447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02309E33-AE55-41FA-9D93-1C09BF7FEDD6}" type="slidenum">
              <a:rPr lang="pl-PL" smtClean="0"/>
              <a:t>14</a:t>
            </a:fld>
            <a:endParaRPr lang="pl-PL"/>
          </a:p>
        </p:txBody>
      </p:sp>
    </p:spTree>
    <p:extLst>
      <p:ext uri="{BB962C8B-B14F-4D97-AF65-F5344CB8AC3E}">
        <p14:creationId xmlns:p14="http://schemas.microsoft.com/office/powerpoint/2010/main" val="1948725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sz="1200" b="0" i="0" kern="1200" dirty="0">
                <a:solidFill>
                  <a:schemeClr val="tx1"/>
                </a:solidFill>
                <a:effectLst/>
                <a:latin typeface="+mn-lt"/>
                <a:ea typeface="+mn-ea"/>
                <a:cs typeface="+mn-cs"/>
              </a:rPr>
              <a:t>2.Porównanie systemów grzewczych elektrycznych </a:t>
            </a:r>
            <a:br>
              <a:rPr lang="pl-PL" sz="1200" b="0" i="0" kern="1200" dirty="0">
                <a:solidFill>
                  <a:schemeClr val="tx1"/>
                </a:solidFill>
                <a:effectLst/>
                <a:latin typeface="+mn-lt"/>
                <a:ea typeface="+mn-ea"/>
                <a:cs typeface="+mn-cs"/>
              </a:rPr>
            </a:br>
            <a:endParaRPr lang="pl-PL" sz="1200" b="0" i="0" kern="1200" dirty="0">
              <a:solidFill>
                <a:schemeClr val="tx1"/>
              </a:solidFill>
              <a:effectLst/>
              <a:latin typeface="+mn-lt"/>
              <a:ea typeface="+mn-ea"/>
              <a:cs typeface="+mn-cs"/>
            </a:endParaRPr>
          </a:p>
          <a:p>
            <a:r>
              <a:rPr lang="pl-PL" sz="1200" b="0" i="0" kern="1200" dirty="0">
                <a:solidFill>
                  <a:schemeClr val="tx1"/>
                </a:solidFill>
                <a:effectLst/>
                <a:latin typeface="+mn-lt"/>
                <a:ea typeface="+mn-ea"/>
                <a:cs typeface="+mn-cs"/>
              </a:rPr>
              <a:t>2A-system oparty na przewodach grzewczych </a:t>
            </a:r>
            <a:br>
              <a:rPr lang="pl-PL" sz="1200" b="0" i="0" kern="1200" dirty="0">
                <a:solidFill>
                  <a:schemeClr val="tx1"/>
                </a:solidFill>
                <a:effectLst/>
                <a:latin typeface="+mn-lt"/>
                <a:ea typeface="+mn-ea"/>
                <a:cs typeface="+mn-cs"/>
              </a:rPr>
            </a:br>
            <a:r>
              <a:rPr lang="pl-PL" sz="1200" b="0" i="0" kern="1200" dirty="0">
                <a:solidFill>
                  <a:schemeClr val="tx1"/>
                </a:solidFill>
                <a:effectLst/>
                <a:latin typeface="+mn-lt"/>
                <a:ea typeface="+mn-ea"/>
                <a:cs typeface="+mn-cs"/>
              </a:rPr>
              <a:t>niska sprawność tylko w obrębie przewodów , uszkodzenie powoduje skuwanie posadzki , wymianę systemu na nowy,</a:t>
            </a:r>
            <a:br>
              <a:rPr lang="pl-PL" sz="1200" b="0" i="0" kern="1200" dirty="0">
                <a:solidFill>
                  <a:schemeClr val="tx1"/>
                </a:solidFill>
                <a:effectLst/>
                <a:latin typeface="+mn-lt"/>
                <a:ea typeface="+mn-ea"/>
                <a:cs typeface="+mn-cs"/>
              </a:rPr>
            </a:br>
            <a:r>
              <a:rPr lang="pl-PL" sz="1200" b="0" i="0" kern="1200" dirty="0">
                <a:solidFill>
                  <a:schemeClr val="tx1"/>
                </a:solidFill>
                <a:effectLst/>
                <a:latin typeface="+mn-lt"/>
                <a:ea typeface="+mn-ea"/>
                <a:cs typeface="+mn-cs"/>
              </a:rPr>
              <a:t>zawsze konieczna wylewka , krótka gwarancja 10-15 lat w zależności od producenta</a:t>
            </a:r>
          </a:p>
          <a:p>
            <a:br>
              <a:rPr lang="pl-PL" sz="1200" b="0" i="0" kern="1200" dirty="0">
                <a:solidFill>
                  <a:schemeClr val="tx1"/>
                </a:solidFill>
                <a:effectLst/>
                <a:latin typeface="+mn-lt"/>
                <a:ea typeface="+mn-ea"/>
                <a:cs typeface="+mn-cs"/>
              </a:rPr>
            </a:br>
            <a:r>
              <a:rPr lang="pl-PL" sz="1200" b="0" i="0" kern="1200" dirty="0">
                <a:solidFill>
                  <a:schemeClr val="tx1"/>
                </a:solidFill>
                <a:effectLst/>
                <a:latin typeface="+mn-lt"/>
                <a:ea typeface="+mn-ea"/>
                <a:cs typeface="+mn-cs"/>
              </a:rPr>
              <a:t>2B-system folii grzewczych tzw. drabinkowy , mało warstw zabezpieczających , uszkodzenie jednego paska wyłącza go z użytkowania , mała ilość pasty węglowej stanowiącej główne źródło ogrzewania 50 m2 folii waży około 22 kg dla porównania folia DH 50 m2 waży 38 kg, gorsza sprawność należy użyć więcej m2 folii w stosunku do DH .</a:t>
            </a:r>
            <a:br>
              <a:rPr lang="pl-PL" sz="1200" b="0" i="0" kern="1200" dirty="0">
                <a:solidFill>
                  <a:schemeClr val="tx1"/>
                </a:solidFill>
                <a:effectLst/>
                <a:latin typeface="+mn-lt"/>
                <a:ea typeface="+mn-ea"/>
                <a:cs typeface="+mn-cs"/>
              </a:rPr>
            </a:br>
            <a:r>
              <a:rPr lang="pl-PL" sz="1200" b="0" i="0" kern="1200" dirty="0">
                <a:solidFill>
                  <a:schemeClr val="tx1"/>
                </a:solidFill>
                <a:effectLst/>
                <a:latin typeface="+mn-lt"/>
                <a:ea typeface="+mn-ea"/>
                <a:cs typeface="+mn-cs"/>
              </a:rPr>
              <a:t>2C-Folia grzewcza Dream Heat posiada sprawność 99%, uszkodzenie mechaniczne nie wpływa na  działanie folii .należy tylko zabezpieczyć miejsce poprzez wykonanie kotwy chemicznej, 30 lat gwarancji , system całkowicie bezobsługowy</a:t>
            </a:r>
          </a:p>
          <a:p>
            <a:br>
              <a:rPr lang="pl-PL" dirty="0"/>
            </a:br>
            <a:endParaRPr lang="pl-PL" dirty="0"/>
          </a:p>
        </p:txBody>
      </p:sp>
      <p:sp>
        <p:nvSpPr>
          <p:cNvPr id="4" name="Symbol zastępczy numeru slajdu 3"/>
          <p:cNvSpPr>
            <a:spLocks noGrp="1"/>
          </p:cNvSpPr>
          <p:nvPr>
            <p:ph type="sldNum" sz="quarter" idx="5"/>
          </p:nvPr>
        </p:nvSpPr>
        <p:spPr/>
        <p:txBody>
          <a:bodyPr/>
          <a:lstStyle/>
          <a:p>
            <a:fld id="{02309E33-AE55-41FA-9D93-1C09BF7FEDD6}" type="slidenum">
              <a:rPr lang="pl-PL" smtClean="0"/>
              <a:t>15</a:t>
            </a:fld>
            <a:endParaRPr lang="pl-PL"/>
          </a:p>
        </p:txBody>
      </p:sp>
    </p:spTree>
    <p:extLst>
      <p:ext uri="{BB962C8B-B14F-4D97-AF65-F5344CB8AC3E}">
        <p14:creationId xmlns:p14="http://schemas.microsoft.com/office/powerpoint/2010/main" val="16608109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pl-PL"/>
              <a:t>Kliknij, aby edytować styl</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Kliknij, aby edytować styl wzorca podtytułu</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smtClean="0"/>
              <a:t>2/11/2020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7241010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Obraz panoramiczny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pl-PL"/>
              <a:t>Kliknij, aby edytować styl</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4509A250-FF31-4206-8172-F9D3106AACB1}" type="datetimeFigureOut">
              <a:rPr lang="en-US" smtClean="0"/>
              <a:t>2/11/2020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008707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ytuł i podpis">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pl-PL"/>
              <a:t>Kliknij, aby edytować styl</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4509A250-FF31-4206-8172-F9D3106AACB1}" type="datetimeFigureOut">
              <a:rPr lang="en-US" smtClean="0"/>
              <a:t>2/11/2020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8050386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Oferta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pl-PL"/>
              <a:t>Kliknij, aby edytować styl</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pl-PL"/>
              <a:t>Kliknij, aby edytować style wzorca tekstu</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4AAD347D-5ACD-4C99-B74B-A9C85AD731AF}" type="datetimeFigureOut">
              <a:rPr lang="en-US" smtClean="0"/>
              <a:t>2/11/2020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550310605"/>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arta nazwy">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pl-PL"/>
              <a:t>Kliknij, aby edytować styl</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4509A250-FF31-4206-8172-F9D3106AACB1}" type="datetimeFigureOut">
              <a:rPr lang="en-US" smtClean="0"/>
              <a:t>2/11/2020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7511701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kolumn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pl-PL"/>
              <a:t>Kliknij, aby edytować styl</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smtClean="0"/>
              <a:t>2/11/2020</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5679678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kolumna obraz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pl-PL"/>
              <a:t>Kliknij, aby edytować styl</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smtClean="0"/>
              <a:t>2/11/2020</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9773902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Vertical Text Placeholder 2"/>
          <p:cNvSpPr>
            <a:spLocks noGrp="1"/>
          </p:cNvSpPr>
          <p:nvPr>
            <p:ph type="body" orient="vert" idx="1"/>
          </p:nvPr>
        </p:nvSpPr>
        <p:spPr/>
        <p:txBody>
          <a:bodyPr vert="eaVert" anchor="t" anchorCtr="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2/11/2020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4354637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pl-PL"/>
              <a:t>Kliknij, aby edytować styl</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2/11/2020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543235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smtClean="0"/>
              <a:t>2/11/2020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661835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pl-PL"/>
              <a:t>Kliknij, aby edytować styl</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9796027F-7875-4030-9381-8BD8C4F21935}" type="datetimeFigureOut">
              <a:rPr lang="en-US" smtClean="0"/>
              <a:t>2/11/2020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687756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smtClean="0"/>
              <a:t>2/11/2020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794038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l-PL"/>
              <a:t>Kliknij, aby edytować styl</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smtClean="0"/>
              <a:t>2/11/2020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953663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smtClean="0"/>
              <a:t>2/11/2020</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061310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smtClean="0"/>
              <a:t>2/11/2020</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2693617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pl-PL"/>
              <a:t>Kliknij, aby edytować styl</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7" name="Date Placeholder 4"/>
          <p:cNvSpPr>
            <a:spLocks noGrp="1"/>
          </p:cNvSpPr>
          <p:nvPr>
            <p:ph type="dt" sz="half" idx="10"/>
          </p:nvPr>
        </p:nvSpPr>
        <p:spPr/>
        <p:txBody>
          <a:bodyPr/>
          <a:lstStyle/>
          <a:p>
            <a:fld id="{4509A250-FF31-4206-8172-F9D3106AACB1}" type="datetimeFigureOut">
              <a:rPr lang="en-US" smtClean="0"/>
              <a:t>2/11/2020</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0458079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pl-PL"/>
              <a:t>Kliknij, aby edytować styl</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4509A250-FF31-4206-8172-F9D3106AACB1}" type="datetimeFigureOut">
              <a:rPr lang="en-US" smtClean="0"/>
              <a:t>2/11/2020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6418530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pl-PL"/>
              <a:t>Kliknij, aby edytować styl</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smtClean="0"/>
              <a:t>2/11/2020</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2721058083"/>
      </p:ext>
    </p:extLst>
  </p:cSld>
  <p:clrMap bg1="dk1" tx1="lt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17.sv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19.sv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21.sv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png"/><Relationship Id="rId7" Type="http://schemas.openxmlformats.org/officeDocument/2006/relationships/image" Target="../media/image26.jp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28.svg"/></Relationships>
</file>

<file path=ppt/slides/_rels/slide15.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36.svg"/></Relationships>
</file>

<file path=ppt/slides/_rels/slide18.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10.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1.jpg"/><Relationship Id="rId2" Type="http://schemas.openxmlformats.org/officeDocument/2006/relationships/image" Target="../media/image1.jpeg"/><Relationship Id="rId1" Type="http://schemas.openxmlformats.org/officeDocument/2006/relationships/slideLayout" Target="../slideLayouts/slideLayout10.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svg"/><Relationship Id="rId18" Type="http://schemas.openxmlformats.org/officeDocument/2006/relationships/image" Target="../media/image58.png"/><Relationship Id="rId3" Type="http://schemas.openxmlformats.org/officeDocument/2006/relationships/image" Target="../media/image43.svg"/><Relationship Id="rId21" Type="http://schemas.openxmlformats.org/officeDocument/2006/relationships/image" Target="../media/image61.png"/><Relationship Id="rId7" Type="http://schemas.openxmlformats.org/officeDocument/2006/relationships/image" Target="../media/image47.svg"/><Relationship Id="rId12" Type="http://schemas.openxmlformats.org/officeDocument/2006/relationships/image" Target="../media/image52.png"/><Relationship Id="rId17" Type="http://schemas.openxmlformats.org/officeDocument/2006/relationships/image" Target="../media/image57.svg"/><Relationship Id="rId2" Type="http://schemas.openxmlformats.org/officeDocument/2006/relationships/image" Target="../media/image42.png"/><Relationship Id="rId16" Type="http://schemas.openxmlformats.org/officeDocument/2006/relationships/image" Target="../media/image56.png"/><Relationship Id="rId20" Type="http://schemas.openxmlformats.org/officeDocument/2006/relationships/image" Target="../media/image60.png"/><Relationship Id="rId1" Type="http://schemas.openxmlformats.org/officeDocument/2006/relationships/slideLayout" Target="../slideLayouts/slideLayout10.xml"/><Relationship Id="rId6" Type="http://schemas.openxmlformats.org/officeDocument/2006/relationships/image" Target="../media/image46.png"/><Relationship Id="rId11" Type="http://schemas.openxmlformats.org/officeDocument/2006/relationships/image" Target="../media/image51.svg"/><Relationship Id="rId5" Type="http://schemas.openxmlformats.org/officeDocument/2006/relationships/image" Target="../media/image45.svg"/><Relationship Id="rId15" Type="http://schemas.openxmlformats.org/officeDocument/2006/relationships/image" Target="../media/image55.svg"/><Relationship Id="rId10" Type="http://schemas.openxmlformats.org/officeDocument/2006/relationships/image" Target="../media/image50.png"/><Relationship Id="rId19" Type="http://schemas.openxmlformats.org/officeDocument/2006/relationships/image" Target="../media/image59.svg"/><Relationship Id="rId4" Type="http://schemas.openxmlformats.org/officeDocument/2006/relationships/image" Target="../media/image44.png"/><Relationship Id="rId9" Type="http://schemas.openxmlformats.org/officeDocument/2006/relationships/image" Target="../media/image49.svg"/><Relationship Id="rId14" Type="http://schemas.openxmlformats.org/officeDocument/2006/relationships/image" Target="../media/image54.png"/><Relationship Id="rId22" Type="http://schemas.openxmlformats.org/officeDocument/2006/relationships/image" Target="../media/image62.svg"/></Relationships>
</file>

<file path=ppt/slides/_rels/slide22.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2.png"/><Relationship Id="rId7" Type="http://schemas.openxmlformats.org/officeDocument/2006/relationships/image" Target="../media/image67.png"/><Relationship Id="rId2" Type="http://schemas.openxmlformats.org/officeDocument/2006/relationships/image" Target="../media/image1.jpeg"/><Relationship Id="rId1" Type="http://schemas.openxmlformats.org/officeDocument/2006/relationships/slideLayout" Target="../slideLayouts/slideLayout1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70.svg"/><Relationship Id="rId4" Type="http://schemas.openxmlformats.org/officeDocument/2006/relationships/image" Target="../media/image3.png"/><Relationship Id="rId9" Type="http://schemas.openxmlformats.org/officeDocument/2006/relationships/image" Target="../media/image69.png"/></Relationships>
</file>

<file path=ppt/slides/_rels/slide27.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g"/><Relationship Id="rId1" Type="http://schemas.openxmlformats.org/officeDocument/2006/relationships/slideLayout" Target="../slideLayouts/slideLayout2.xml"/><Relationship Id="rId4" Type="http://schemas.openxmlformats.org/officeDocument/2006/relationships/image" Target="../media/image75.jpg"/></Relationships>
</file>

<file path=ppt/slides/_rels/slide29.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image" Target="../media/image76.jpg"/><Relationship Id="rId7" Type="http://schemas.openxmlformats.org/officeDocument/2006/relationships/image" Target="../media/image8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7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3.svg"/><Relationship Id="rId2" Type="http://schemas.openxmlformats.org/officeDocument/2006/relationships/image" Target="../media/image82.png"/><Relationship Id="rId1" Type="http://schemas.openxmlformats.org/officeDocument/2006/relationships/slideLayout" Target="../slideLayouts/slideLayout2.xml"/><Relationship Id="rId5" Type="http://schemas.openxmlformats.org/officeDocument/2006/relationships/image" Target="../media/image85.svg"/><Relationship Id="rId4" Type="http://schemas.openxmlformats.org/officeDocument/2006/relationships/image" Target="../media/image84.png"/></Relationships>
</file>

<file path=ppt/slides/_rels/slide31.xml.rels><?xml version="1.0" encoding="UTF-8" standalone="yes"?>
<Relationships xmlns="http://schemas.openxmlformats.org/package/2006/relationships"><Relationship Id="rId3" Type="http://schemas.openxmlformats.org/officeDocument/2006/relationships/image" Target="../media/image87.sv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7.svg"/><Relationship Id="rId2" Type="http://schemas.openxmlformats.org/officeDocument/2006/relationships/image" Target="../media/image86.png"/><Relationship Id="rId1" Type="http://schemas.openxmlformats.org/officeDocument/2006/relationships/slideLayout" Target="../slideLayouts/slideLayout2.xml"/><Relationship Id="rId5" Type="http://schemas.openxmlformats.org/officeDocument/2006/relationships/image" Target="../media/image89.svg"/><Relationship Id="rId4" Type="http://schemas.openxmlformats.org/officeDocument/2006/relationships/image" Target="../media/image88.png"/></Relationships>
</file>

<file path=ppt/slides/_rels/slide33.xml.rels><?xml version="1.0" encoding="UTF-8" standalone="yes"?>
<Relationships xmlns="http://schemas.openxmlformats.org/package/2006/relationships"><Relationship Id="rId8" Type="http://schemas.openxmlformats.org/officeDocument/2006/relationships/image" Target="../media/image91.svg"/><Relationship Id="rId13"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90.png"/><Relationship Id="rId12" Type="http://schemas.openxmlformats.org/officeDocument/2006/relationships/image" Target="../media/image95.sv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94.png"/><Relationship Id="rId5" Type="http://schemas.openxmlformats.org/officeDocument/2006/relationships/image" Target="../media/image4.png"/><Relationship Id="rId10" Type="http://schemas.openxmlformats.org/officeDocument/2006/relationships/image" Target="../media/image93.svg"/><Relationship Id="rId4" Type="http://schemas.openxmlformats.org/officeDocument/2006/relationships/image" Target="../media/image3.png"/><Relationship Id="rId9" Type="http://schemas.openxmlformats.org/officeDocument/2006/relationships/image" Target="../media/image92.png"/><Relationship Id="rId14" Type="http://schemas.openxmlformats.org/officeDocument/2006/relationships/image" Target="../media/image7.svg"/></Relationships>
</file>

<file path=ppt/slides/_rels/slide3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slideLayout" Target="../slideLayouts/slideLayout2.xml"/><Relationship Id="rId1" Type="http://schemas.openxmlformats.org/officeDocument/2006/relationships/video" Target="https://www.youtube.com/embed/iWW5A9lno6I?start=21&amp;feature=oembed"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www.ogrzejswojdomzazero.pl/" TargetMode="External"/><Relationship Id="rId2" Type="http://schemas.openxmlformats.org/officeDocument/2006/relationships/hyperlink" Target="http://www.dreamheat.eu/"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10.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14.sv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tytuł 2">
            <a:extLst>
              <a:ext uri="{FF2B5EF4-FFF2-40B4-BE49-F238E27FC236}">
                <a16:creationId xmlns:a16="http://schemas.microsoft.com/office/drawing/2014/main" id="{B59281E0-27B7-43B5-9EDF-1B1E266A458D}"/>
              </a:ext>
            </a:extLst>
          </p:cNvPr>
          <p:cNvSpPr>
            <a:spLocks noGrp="1"/>
          </p:cNvSpPr>
          <p:nvPr>
            <p:ph type="subTitle" idx="1"/>
          </p:nvPr>
        </p:nvSpPr>
        <p:spPr/>
        <p:txBody>
          <a:bodyPr/>
          <a:lstStyle/>
          <a:p>
            <a:r>
              <a:rPr lang="pl-PL" dirty="0"/>
              <a:t>INTELIGENTNE SYSTEMY OGRZEWANIA PODCZERWIENIĄ</a:t>
            </a:r>
          </a:p>
        </p:txBody>
      </p:sp>
      <p:pic>
        <p:nvPicPr>
          <p:cNvPr id="6" name="Grafika 5">
            <a:extLst>
              <a:ext uri="{FF2B5EF4-FFF2-40B4-BE49-F238E27FC236}">
                <a16:creationId xmlns:a16="http://schemas.microsoft.com/office/drawing/2014/main" id="{EF2F32D6-C01A-4DD8-9EDE-5D850A21CD0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54955" y="2998290"/>
            <a:ext cx="9541883" cy="861420"/>
          </a:xfrm>
          <a:prstGeom prst="rect">
            <a:avLst/>
          </a:prstGeom>
        </p:spPr>
      </p:pic>
    </p:spTree>
    <p:extLst>
      <p:ext uri="{BB962C8B-B14F-4D97-AF65-F5344CB8AC3E}">
        <p14:creationId xmlns:p14="http://schemas.microsoft.com/office/powerpoint/2010/main" val="21804298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78766DD-5A67-40ED-A1CA-FA099A8C843F}"/>
              </a:ext>
            </a:extLst>
          </p:cNvPr>
          <p:cNvSpPr>
            <a:spLocks noGrp="1"/>
          </p:cNvSpPr>
          <p:nvPr>
            <p:ph type="title"/>
          </p:nvPr>
        </p:nvSpPr>
        <p:spPr>
          <a:xfrm>
            <a:off x="1154955" y="603122"/>
            <a:ext cx="3161013" cy="566738"/>
          </a:xfrm>
        </p:spPr>
        <p:txBody>
          <a:bodyPr/>
          <a:lstStyle/>
          <a:p>
            <a:r>
              <a:rPr lang="pl-PL" dirty="0"/>
              <a:t>Montaż na suficie</a:t>
            </a:r>
          </a:p>
        </p:txBody>
      </p:sp>
      <p:sp>
        <p:nvSpPr>
          <p:cNvPr id="4" name="Symbol zastępczy tekstu 3">
            <a:extLst>
              <a:ext uri="{FF2B5EF4-FFF2-40B4-BE49-F238E27FC236}">
                <a16:creationId xmlns:a16="http://schemas.microsoft.com/office/drawing/2014/main" id="{98458C51-C91F-4900-891D-49514DD604F9}"/>
              </a:ext>
            </a:extLst>
          </p:cNvPr>
          <p:cNvSpPr>
            <a:spLocks noGrp="1"/>
          </p:cNvSpPr>
          <p:nvPr>
            <p:ph type="body" sz="half" idx="2"/>
          </p:nvPr>
        </p:nvSpPr>
        <p:spPr>
          <a:xfrm>
            <a:off x="8275083" y="2083161"/>
            <a:ext cx="2075925" cy="1938446"/>
          </a:xfrm>
          <a:ln>
            <a:solidFill>
              <a:schemeClr val="tx1"/>
            </a:solidFill>
          </a:ln>
        </p:spPr>
        <p:txBody>
          <a:bodyPr>
            <a:noAutofit/>
          </a:bodyPr>
          <a:lstStyle/>
          <a:p>
            <a:r>
              <a:rPr lang="pl-PL" sz="1400" dirty="0"/>
              <a:t>STROP</a:t>
            </a:r>
          </a:p>
          <a:p>
            <a:r>
              <a:rPr lang="pl-PL" sz="1400" dirty="0"/>
              <a:t>STELAŻ I WEŁNA MINERALNA</a:t>
            </a:r>
          </a:p>
          <a:p>
            <a:r>
              <a:rPr lang="pl-PL" sz="1400" dirty="0"/>
              <a:t>EKRAN ALUMINIOWY</a:t>
            </a:r>
          </a:p>
          <a:p>
            <a:r>
              <a:rPr lang="pl-PL" sz="1400" dirty="0"/>
              <a:t>FOLIA DREAM HEAT</a:t>
            </a:r>
          </a:p>
          <a:p>
            <a:r>
              <a:rPr lang="pl-PL" sz="1400" dirty="0"/>
              <a:t>PŁYTA GIPS KARTON</a:t>
            </a:r>
          </a:p>
        </p:txBody>
      </p:sp>
      <p:pic>
        <p:nvPicPr>
          <p:cNvPr id="6" name="Grafika 5">
            <a:extLst>
              <a:ext uri="{FF2B5EF4-FFF2-40B4-BE49-F238E27FC236}">
                <a16:creationId xmlns:a16="http://schemas.microsoft.com/office/drawing/2014/main" id="{FEA7CF17-1815-427A-B40B-15543EBEEE5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21408" y="1169860"/>
            <a:ext cx="5551847" cy="3661271"/>
          </a:xfrm>
          <a:prstGeom prst="rect">
            <a:avLst/>
          </a:prstGeom>
        </p:spPr>
      </p:pic>
      <p:sp>
        <p:nvSpPr>
          <p:cNvPr id="7" name="pole tekstowe 6">
            <a:extLst>
              <a:ext uri="{FF2B5EF4-FFF2-40B4-BE49-F238E27FC236}">
                <a16:creationId xmlns:a16="http://schemas.microsoft.com/office/drawing/2014/main" id="{EA9D4A07-2517-49ED-AB86-51D3611BA703}"/>
              </a:ext>
            </a:extLst>
          </p:cNvPr>
          <p:cNvSpPr txBox="1"/>
          <p:nvPr/>
        </p:nvSpPr>
        <p:spPr>
          <a:xfrm>
            <a:off x="1267968" y="5397869"/>
            <a:ext cx="9083040" cy="646331"/>
          </a:xfrm>
          <a:prstGeom prst="rect">
            <a:avLst/>
          </a:prstGeom>
          <a:noFill/>
        </p:spPr>
        <p:txBody>
          <a:bodyPr wrap="square" rtlCol="0">
            <a:spAutoFit/>
          </a:bodyPr>
          <a:lstStyle/>
          <a:p>
            <a:r>
              <a:rPr lang="pl-PL" dirty="0"/>
              <a:t>Doskonałe rozwiązanie przy modernizacji ogrzewania w mieszkaniach z wykończonymi podłogami, przy zachowaniu tej samej wydajności.</a:t>
            </a:r>
          </a:p>
        </p:txBody>
      </p:sp>
    </p:spTree>
    <p:extLst>
      <p:ext uri="{BB962C8B-B14F-4D97-AF65-F5344CB8AC3E}">
        <p14:creationId xmlns:p14="http://schemas.microsoft.com/office/powerpoint/2010/main" val="38710353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78766DD-5A67-40ED-A1CA-FA099A8C843F}"/>
              </a:ext>
            </a:extLst>
          </p:cNvPr>
          <p:cNvSpPr>
            <a:spLocks noGrp="1"/>
          </p:cNvSpPr>
          <p:nvPr>
            <p:ph type="title"/>
          </p:nvPr>
        </p:nvSpPr>
        <p:spPr>
          <a:xfrm>
            <a:off x="1154955" y="603122"/>
            <a:ext cx="3161013" cy="566738"/>
          </a:xfrm>
        </p:spPr>
        <p:txBody>
          <a:bodyPr/>
          <a:lstStyle/>
          <a:p>
            <a:r>
              <a:rPr lang="pl-PL" dirty="0"/>
              <a:t>Montaż na ścianie</a:t>
            </a:r>
          </a:p>
        </p:txBody>
      </p:sp>
      <p:sp>
        <p:nvSpPr>
          <p:cNvPr id="4" name="Symbol zastępczy tekstu 3">
            <a:extLst>
              <a:ext uri="{FF2B5EF4-FFF2-40B4-BE49-F238E27FC236}">
                <a16:creationId xmlns:a16="http://schemas.microsoft.com/office/drawing/2014/main" id="{98458C51-C91F-4900-891D-49514DD604F9}"/>
              </a:ext>
            </a:extLst>
          </p:cNvPr>
          <p:cNvSpPr>
            <a:spLocks noGrp="1"/>
          </p:cNvSpPr>
          <p:nvPr>
            <p:ph type="body" sz="half" idx="2"/>
          </p:nvPr>
        </p:nvSpPr>
        <p:spPr>
          <a:xfrm>
            <a:off x="8275083" y="1786640"/>
            <a:ext cx="2246613" cy="2092722"/>
          </a:xfrm>
          <a:ln>
            <a:solidFill>
              <a:schemeClr val="tx1"/>
            </a:solidFill>
          </a:ln>
        </p:spPr>
        <p:txBody>
          <a:bodyPr>
            <a:noAutofit/>
          </a:bodyPr>
          <a:lstStyle/>
          <a:p>
            <a:r>
              <a:rPr lang="pl-PL" sz="1400" dirty="0"/>
              <a:t>ŚCIANA</a:t>
            </a:r>
          </a:p>
          <a:p>
            <a:r>
              <a:rPr lang="pl-PL" sz="1400" dirty="0"/>
              <a:t>STELAŻ I WEŁNA MINERALNA</a:t>
            </a:r>
          </a:p>
          <a:p>
            <a:r>
              <a:rPr lang="pl-PL" sz="1400" dirty="0"/>
              <a:t>EKRAN ALUMINIOWY</a:t>
            </a:r>
          </a:p>
          <a:p>
            <a:r>
              <a:rPr lang="pl-PL" sz="1400" dirty="0"/>
              <a:t> FOLIA DREAM HEAT</a:t>
            </a:r>
          </a:p>
          <a:p>
            <a:r>
              <a:rPr lang="pl-PL" sz="1400" dirty="0"/>
              <a:t>REGIPS / PŁYTA MEBLOWA</a:t>
            </a:r>
          </a:p>
        </p:txBody>
      </p:sp>
      <p:sp>
        <p:nvSpPr>
          <p:cNvPr id="7" name="pole tekstowe 6">
            <a:extLst>
              <a:ext uri="{FF2B5EF4-FFF2-40B4-BE49-F238E27FC236}">
                <a16:creationId xmlns:a16="http://schemas.microsoft.com/office/drawing/2014/main" id="{EA9D4A07-2517-49ED-AB86-51D3611BA703}"/>
              </a:ext>
            </a:extLst>
          </p:cNvPr>
          <p:cNvSpPr txBox="1"/>
          <p:nvPr/>
        </p:nvSpPr>
        <p:spPr>
          <a:xfrm>
            <a:off x="1267968" y="5596365"/>
            <a:ext cx="9083040" cy="369332"/>
          </a:xfrm>
          <a:prstGeom prst="rect">
            <a:avLst/>
          </a:prstGeom>
          <a:noFill/>
        </p:spPr>
        <p:txBody>
          <a:bodyPr wrap="square" rtlCol="0">
            <a:spAutoFit/>
          </a:bodyPr>
          <a:lstStyle/>
          <a:p>
            <a:r>
              <a:rPr lang="pl-PL" dirty="0"/>
              <a:t>Ciepło odczuwane bezpośrednio ze ściany. </a:t>
            </a:r>
          </a:p>
        </p:txBody>
      </p:sp>
      <p:pic>
        <p:nvPicPr>
          <p:cNvPr id="3" name="Grafika 2">
            <a:extLst>
              <a:ext uri="{FF2B5EF4-FFF2-40B4-BE49-F238E27FC236}">
                <a16:creationId xmlns:a16="http://schemas.microsoft.com/office/drawing/2014/main" id="{D6B98D1C-62B4-4795-B8A0-776654531C5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55136" y="343754"/>
            <a:ext cx="3328416" cy="5547360"/>
          </a:xfrm>
          <a:prstGeom prst="rect">
            <a:avLst/>
          </a:prstGeom>
        </p:spPr>
      </p:pic>
    </p:spTree>
    <p:extLst>
      <p:ext uri="{BB962C8B-B14F-4D97-AF65-F5344CB8AC3E}">
        <p14:creationId xmlns:p14="http://schemas.microsoft.com/office/powerpoint/2010/main" val="20258044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78766DD-5A67-40ED-A1CA-FA099A8C843F}"/>
              </a:ext>
            </a:extLst>
          </p:cNvPr>
          <p:cNvSpPr>
            <a:spLocks noGrp="1"/>
          </p:cNvSpPr>
          <p:nvPr>
            <p:ph type="title"/>
          </p:nvPr>
        </p:nvSpPr>
        <p:spPr>
          <a:xfrm>
            <a:off x="1154955" y="603122"/>
            <a:ext cx="3697461" cy="737998"/>
          </a:xfrm>
        </p:spPr>
        <p:txBody>
          <a:bodyPr>
            <a:normAutofit fontScale="90000"/>
          </a:bodyPr>
          <a:lstStyle/>
          <a:p>
            <a:r>
              <a:rPr lang="pl-PL" dirty="0"/>
              <a:t>Montaż na podłodze z panelami</a:t>
            </a:r>
          </a:p>
        </p:txBody>
      </p:sp>
      <p:sp>
        <p:nvSpPr>
          <p:cNvPr id="4" name="Symbol zastępczy tekstu 3">
            <a:extLst>
              <a:ext uri="{FF2B5EF4-FFF2-40B4-BE49-F238E27FC236}">
                <a16:creationId xmlns:a16="http://schemas.microsoft.com/office/drawing/2014/main" id="{98458C51-C91F-4900-891D-49514DD604F9}"/>
              </a:ext>
            </a:extLst>
          </p:cNvPr>
          <p:cNvSpPr>
            <a:spLocks noGrp="1"/>
          </p:cNvSpPr>
          <p:nvPr>
            <p:ph type="body" sz="half" idx="2"/>
          </p:nvPr>
        </p:nvSpPr>
        <p:spPr>
          <a:xfrm>
            <a:off x="8275083" y="1786640"/>
            <a:ext cx="2661141" cy="1858768"/>
          </a:xfrm>
          <a:ln>
            <a:solidFill>
              <a:schemeClr val="tx1"/>
            </a:solidFill>
          </a:ln>
        </p:spPr>
        <p:txBody>
          <a:bodyPr>
            <a:noAutofit/>
          </a:bodyPr>
          <a:lstStyle/>
          <a:p>
            <a:r>
              <a:rPr lang="pl-PL" sz="1400" dirty="0"/>
              <a:t>PODŁOGA DREWNIANA</a:t>
            </a:r>
          </a:p>
          <a:p>
            <a:r>
              <a:rPr lang="pl-PL" sz="1400" dirty="0"/>
              <a:t>FOLIA PE</a:t>
            </a:r>
          </a:p>
          <a:p>
            <a:r>
              <a:rPr lang="pl-PL" sz="1400" dirty="0"/>
              <a:t>FOLIA DREAM HEAT</a:t>
            </a:r>
          </a:p>
          <a:p>
            <a:r>
              <a:rPr lang="pl-PL" sz="1400" dirty="0"/>
              <a:t>EKRAN ALUMINIOWY</a:t>
            </a:r>
          </a:p>
          <a:p>
            <a:r>
              <a:rPr lang="pl-PL" sz="1400" dirty="0"/>
              <a:t>PODŁOŻE(BETON/DREWNO)</a:t>
            </a:r>
          </a:p>
        </p:txBody>
      </p:sp>
      <p:sp>
        <p:nvSpPr>
          <p:cNvPr id="7" name="pole tekstowe 6">
            <a:extLst>
              <a:ext uri="{FF2B5EF4-FFF2-40B4-BE49-F238E27FC236}">
                <a16:creationId xmlns:a16="http://schemas.microsoft.com/office/drawing/2014/main" id="{EA9D4A07-2517-49ED-AB86-51D3611BA703}"/>
              </a:ext>
            </a:extLst>
          </p:cNvPr>
          <p:cNvSpPr txBox="1"/>
          <p:nvPr/>
        </p:nvSpPr>
        <p:spPr>
          <a:xfrm>
            <a:off x="1267968" y="5468203"/>
            <a:ext cx="9083040" cy="369332"/>
          </a:xfrm>
          <a:prstGeom prst="rect">
            <a:avLst/>
          </a:prstGeom>
          <a:noFill/>
        </p:spPr>
        <p:txBody>
          <a:bodyPr wrap="square" rtlCol="0">
            <a:spAutoFit/>
          </a:bodyPr>
          <a:lstStyle/>
          <a:p>
            <a:r>
              <a:rPr lang="pl-PL" dirty="0"/>
              <a:t>Przyjemne ciepło nie tylko pod stopami, poczerwień oddziałuje na całe ciało. </a:t>
            </a:r>
          </a:p>
        </p:txBody>
      </p:sp>
      <p:pic>
        <p:nvPicPr>
          <p:cNvPr id="5" name="Grafika 4">
            <a:extLst>
              <a:ext uri="{FF2B5EF4-FFF2-40B4-BE49-F238E27FC236}">
                <a16:creationId xmlns:a16="http://schemas.microsoft.com/office/drawing/2014/main" id="{F69E07CA-E39F-40E1-B697-611733D06FF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38528" y="886490"/>
            <a:ext cx="5791202" cy="4524873"/>
          </a:xfrm>
          <a:prstGeom prst="rect">
            <a:avLst/>
          </a:prstGeom>
        </p:spPr>
      </p:pic>
    </p:spTree>
    <p:extLst>
      <p:ext uri="{BB962C8B-B14F-4D97-AF65-F5344CB8AC3E}">
        <p14:creationId xmlns:p14="http://schemas.microsoft.com/office/powerpoint/2010/main" val="29071492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78766DD-5A67-40ED-A1CA-FA099A8C843F}"/>
              </a:ext>
            </a:extLst>
          </p:cNvPr>
          <p:cNvSpPr>
            <a:spLocks noGrp="1"/>
          </p:cNvSpPr>
          <p:nvPr>
            <p:ph type="title"/>
          </p:nvPr>
        </p:nvSpPr>
        <p:spPr>
          <a:xfrm>
            <a:off x="919190" y="623950"/>
            <a:ext cx="3161013" cy="442326"/>
          </a:xfrm>
        </p:spPr>
        <p:txBody>
          <a:bodyPr>
            <a:normAutofit fontScale="90000"/>
          </a:bodyPr>
          <a:lstStyle/>
          <a:p>
            <a:r>
              <a:rPr lang="pl-PL" dirty="0"/>
              <a:t>Montaż pod kaflami</a:t>
            </a:r>
          </a:p>
        </p:txBody>
      </p:sp>
      <p:sp>
        <p:nvSpPr>
          <p:cNvPr id="7" name="pole tekstowe 6">
            <a:extLst>
              <a:ext uri="{FF2B5EF4-FFF2-40B4-BE49-F238E27FC236}">
                <a16:creationId xmlns:a16="http://schemas.microsoft.com/office/drawing/2014/main" id="{EA9D4A07-2517-49ED-AB86-51D3611BA703}"/>
              </a:ext>
            </a:extLst>
          </p:cNvPr>
          <p:cNvSpPr txBox="1"/>
          <p:nvPr/>
        </p:nvSpPr>
        <p:spPr>
          <a:xfrm>
            <a:off x="463138" y="4677938"/>
            <a:ext cx="5462650" cy="1477328"/>
          </a:xfrm>
          <a:prstGeom prst="rect">
            <a:avLst/>
          </a:prstGeom>
          <a:noFill/>
        </p:spPr>
        <p:txBody>
          <a:bodyPr wrap="square" rtlCol="0">
            <a:spAutoFit/>
          </a:bodyPr>
          <a:lstStyle/>
          <a:p>
            <a:r>
              <a:rPr lang="pl-PL" dirty="0"/>
              <a:t>Zalecana grubość wylewki 5-6 cm</a:t>
            </a:r>
          </a:p>
          <a:p>
            <a:endParaRPr lang="pl-PL" dirty="0"/>
          </a:p>
          <a:p>
            <a:r>
              <a:rPr lang="pl-PL" dirty="0"/>
              <a:t>Folie Dream Heat można instalować pod kaflami w pomieszczeniach suchych i mokrych np. w łazience lub garażu.</a:t>
            </a:r>
          </a:p>
        </p:txBody>
      </p:sp>
      <p:pic>
        <p:nvPicPr>
          <p:cNvPr id="9" name="Grafika 8">
            <a:extLst>
              <a:ext uri="{FF2B5EF4-FFF2-40B4-BE49-F238E27FC236}">
                <a16:creationId xmlns:a16="http://schemas.microsoft.com/office/drawing/2014/main" id="{D85B331E-FA7F-475D-AF16-18B2628BCF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1450604"/>
            <a:ext cx="5925787" cy="2926133"/>
          </a:xfrm>
          <a:prstGeom prst="rect">
            <a:avLst/>
          </a:prstGeom>
        </p:spPr>
      </p:pic>
      <p:pic>
        <p:nvPicPr>
          <p:cNvPr id="10" name="Grafika 9">
            <a:extLst>
              <a:ext uri="{FF2B5EF4-FFF2-40B4-BE49-F238E27FC236}">
                <a16:creationId xmlns:a16="http://schemas.microsoft.com/office/drawing/2014/main" id="{BF5E4DED-A402-4F81-B9EE-6C351768CAF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53301" y="1450604"/>
            <a:ext cx="3511360" cy="2926133"/>
          </a:xfrm>
          <a:prstGeom prst="rect">
            <a:avLst/>
          </a:prstGeom>
        </p:spPr>
      </p:pic>
      <p:sp>
        <p:nvSpPr>
          <p:cNvPr id="11" name="pole tekstowe 10">
            <a:extLst>
              <a:ext uri="{FF2B5EF4-FFF2-40B4-BE49-F238E27FC236}">
                <a16:creationId xmlns:a16="http://schemas.microsoft.com/office/drawing/2014/main" id="{AFCA97EE-D3CA-476B-A248-D8AAEE55E2B4}"/>
              </a:ext>
            </a:extLst>
          </p:cNvPr>
          <p:cNvSpPr txBox="1"/>
          <p:nvPr/>
        </p:nvSpPr>
        <p:spPr>
          <a:xfrm>
            <a:off x="6353301" y="4668732"/>
            <a:ext cx="5462650" cy="1200329"/>
          </a:xfrm>
          <a:prstGeom prst="rect">
            <a:avLst/>
          </a:prstGeom>
          <a:noFill/>
        </p:spPr>
        <p:txBody>
          <a:bodyPr wrap="square" rtlCol="0">
            <a:spAutoFit/>
          </a:bodyPr>
          <a:lstStyle/>
          <a:p>
            <a:r>
              <a:rPr lang="pl-PL" dirty="0"/>
              <a:t>Zalecana grubość płyty podłogowej 2,5-3 cm</a:t>
            </a:r>
          </a:p>
          <a:p>
            <a:endParaRPr lang="pl-PL" dirty="0"/>
          </a:p>
          <a:p>
            <a:r>
              <a:rPr lang="pl-PL" dirty="0"/>
              <a:t>Suchy jastrych - alternatywa dla klasycznej wylewki betonowej. Zysk na grubości posadzki </a:t>
            </a:r>
          </a:p>
        </p:txBody>
      </p:sp>
    </p:spTree>
    <p:extLst>
      <p:ext uri="{BB962C8B-B14F-4D97-AF65-F5344CB8AC3E}">
        <p14:creationId xmlns:p14="http://schemas.microsoft.com/office/powerpoint/2010/main" val="29426836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6" name="Picture 75">
            <a:extLst>
              <a:ext uri="{FF2B5EF4-FFF2-40B4-BE49-F238E27FC236}">
                <a16:creationId xmlns:a16="http://schemas.microsoft.com/office/drawing/2014/main" id="{3CC8D252-8044-458D-A776-6A5833FEFD2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8" name="Picture 77">
            <a:extLst>
              <a:ext uri="{FF2B5EF4-FFF2-40B4-BE49-F238E27FC236}">
                <a16:creationId xmlns:a16="http://schemas.microsoft.com/office/drawing/2014/main" id="{E884AA69-7728-499C-8FA7-A3FCA738EB7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80" name="Oval 79">
            <a:extLst>
              <a:ext uri="{FF2B5EF4-FFF2-40B4-BE49-F238E27FC236}">
                <a16:creationId xmlns:a16="http://schemas.microsoft.com/office/drawing/2014/main" id="{79760FB8-CC91-426C-9EF3-A58786866B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82" name="Picture 81">
            <a:extLst>
              <a:ext uri="{FF2B5EF4-FFF2-40B4-BE49-F238E27FC236}">
                <a16:creationId xmlns:a16="http://schemas.microsoft.com/office/drawing/2014/main" id="{CE274F2C-FBD9-4A60-B6A0-FB7532F599F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84" name="Picture 83">
            <a:extLst>
              <a:ext uri="{FF2B5EF4-FFF2-40B4-BE49-F238E27FC236}">
                <a16:creationId xmlns:a16="http://schemas.microsoft.com/office/drawing/2014/main" id="{D543DFE3-F007-48D9-A223-F7351802D47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86" name="Rectangle 85">
            <a:extLst>
              <a:ext uri="{FF2B5EF4-FFF2-40B4-BE49-F238E27FC236}">
                <a16:creationId xmlns:a16="http://schemas.microsoft.com/office/drawing/2014/main" id="{09E7EBD1-9868-4F2F-B4FF-A89B93CFB6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88" name="Rectangle 87">
            <a:extLst>
              <a:ext uri="{FF2B5EF4-FFF2-40B4-BE49-F238E27FC236}">
                <a16:creationId xmlns:a16="http://schemas.microsoft.com/office/drawing/2014/main" id="{5141C085-496E-426D-A873-77E40E68BA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Obraz 9">
            <a:extLst>
              <a:ext uri="{FF2B5EF4-FFF2-40B4-BE49-F238E27FC236}">
                <a16:creationId xmlns:a16="http://schemas.microsoft.com/office/drawing/2014/main" id="{A5F1504C-869F-4753-88CB-C19CBEAF9700}"/>
              </a:ext>
            </a:extLst>
          </p:cNvPr>
          <p:cNvPicPr>
            <a:picLocks noChangeAspect="1"/>
          </p:cNvPicPr>
          <p:nvPr/>
        </p:nvPicPr>
        <p:blipFill>
          <a:blip r:embed="rId7"/>
          <a:stretch>
            <a:fillRect/>
          </a:stretch>
        </p:blipFill>
        <p:spPr>
          <a:xfrm>
            <a:off x="500665" y="4675009"/>
            <a:ext cx="3167446" cy="2035084"/>
          </a:xfrm>
          <a:prstGeom prst="rect">
            <a:avLst/>
          </a:prstGeom>
        </p:spPr>
      </p:pic>
      <p:pic>
        <p:nvPicPr>
          <p:cNvPr id="12" name="Grafika 11">
            <a:extLst>
              <a:ext uri="{FF2B5EF4-FFF2-40B4-BE49-F238E27FC236}">
                <a16:creationId xmlns:a16="http://schemas.microsoft.com/office/drawing/2014/main" id="{2F40A0B3-F56D-4F32-AABF-5F64FA54E54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85645" y="413852"/>
            <a:ext cx="11020709" cy="4127447"/>
          </a:xfrm>
          <a:prstGeom prst="rect">
            <a:avLst/>
          </a:prstGeom>
        </p:spPr>
      </p:pic>
      <p:sp>
        <p:nvSpPr>
          <p:cNvPr id="13" name="Prostokąt 12">
            <a:extLst>
              <a:ext uri="{FF2B5EF4-FFF2-40B4-BE49-F238E27FC236}">
                <a16:creationId xmlns:a16="http://schemas.microsoft.com/office/drawing/2014/main" id="{D55B5B37-AA20-4510-9485-3F0E729622FA}"/>
              </a:ext>
            </a:extLst>
          </p:cNvPr>
          <p:cNvSpPr/>
          <p:nvPr/>
        </p:nvSpPr>
        <p:spPr>
          <a:xfrm>
            <a:off x="3668111" y="4675009"/>
            <a:ext cx="7938243" cy="2035084"/>
          </a:xfrm>
          <a:prstGeom prst="rect">
            <a:avLst/>
          </a:prstGeom>
          <a:solidFill>
            <a:srgbClr val="4C71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2664146363"/>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66382A5-4CC1-417F-8BA1-C5D1A1DFB8F6}"/>
              </a:ext>
            </a:extLst>
          </p:cNvPr>
          <p:cNvSpPr>
            <a:spLocks noGrp="1"/>
          </p:cNvSpPr>
          <p:nvPr>
            <p:ph type="title"/>
          </p:nvPr>
        </p:nvSpPr>
        <p:spPr/>
        <p:txBody>
          <a:bodyPr/>
          <a:lstStyle/>
          <a:p>
            <a:r>
              <a:rPr lang="pl-PL" dirty="0"/>
              <a:t>Porównanie elektrycznych systemów grzewczych  </a:t>
            </a:r>
          </a:p>
        </p:txBody>
      </p:sp>
      <p:sp>
        <p:nvSpPr>
          <p:cNvPr id="3" name="Symbol zastępczy zawartości 2">
            <a:extLst>
              <a:ext uri="{FF2B5EF4-FFF2-40B4-BE49-F238E27FC236}">
                <a16:creationId xmlns:a16="http://schemas.microsoft.com/office/drawing/2014/main" id="{A4739BDF-85EF-42C1-94DD-B3193B42FB13}"/>
              </a:ext>
            </a:extLst>
          </p:cNvPr>
          <p:cNvSpPr>
            <a:spLocks noGrp="1"/>
          </p:cNvSpPr>
          <p:nvPr>
            <p:ph idx="1"/>
          </p:nvPr>
        </p:nvSpPr>
        <p:spPr>
          <a:xfrm>
            <a:off x="646110" y="4049486"/>
            <a:ext cx="2526297" cy="1601754"/>
          </a:xfrm>
        </p:spPr>
        <p:txBody>
          <a:bodyPr>
            <a:normAutofit/>
          </a:bodyPr>
          <a:lstStyle/>
          <a:p>
            <a:pPr marL="0" indent="0">
              <a:buNone/>
            </a:pPr>
            <a:r>
              <a:rPr lang="pl-PL" sz="1400" dirty="0"/>
              <a:t>Folia z paskami grzewczymi Przypadkowe przewiercenie powoduje spadek sprawności folii.</a:t>
            </a:r>
          </a:p>
          <a:p>
            <a:pPr marL="0" indent="0">
              <a:buNone/>
            </a:pPr>
            <a:endParaRPr lang="pl-PL" sz="1400" dirty="0"/>
          </a:p>
        </p:txBody>
      </p:sp>
      <p:pic>
        <p:nvPicPr>
          <p:cNvPr id="6" name="Grafika 5">
            <a:extLst>
              <a:ext uri="{FF2B5EF4-FFF2-40B4-BE49-F238E27FC236}">
                <a16:creationId xmlns:a16="http://schemas.microsoft.com/office/drawing/2014/main" id="{71EF9372-990D-47F8-A4F3-5AFDF8855E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6111" y="2229264"/>
            <a:ext cx="2526297" cy="1583844"/>
          </a:xfrm>
          <a:prstGeom prst="rect">
            <a:avLst/>
          </a:prstGeom>
        </p:spPr>
      </p:pic>
      <p:pic>
        <p:nvPicPr>
          <p:cNvPr id="7" name="Grafika 6">
            <a:extLst>
              <a:ext uri="{FF2B5EF4-FFF2-40B4-BE49-F238E27FC236}">
                <a16:creationId xmlns:a16="http://schemas.microsoft.com/office/drawing/2014/main" id="{4B7F2362-6873-4259-917F-2C18906E15B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71744" y="2211355"/>
            <a:ext cx="2539386" cy="1583844"/>
          </a:xfrm>
          <a:prstGeom prst="rect">
            <a:avLst/>
          </a:prstGeom>
        </p:spPr>
      </p:pic>
      <p:pic>
        <p:nvPicPr>
          <p:cNvPr id="8" name="Grafika 7">
            <a:extLst>
              <a:ext uri="{FF2B5EF4-FFF2-40B4-BE49-F238E27FC236}">
                <a16:creationId xmlns:a16="http://schemas.microsoft.com/office/drawing/2014/main" id="{3B2EEA56-7704-452A-8A90-8490FF5B0F7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510467" y="2216307"/>
            <a:ext cx="2539386" cy="1578893"/>
          </a:xfrm>
          <a:prstGeom prst="rect">
            <a:avLst/>
          </a:prstGeom>
        </p:spPr>
      </p:pic>
      <p:sp>
        <p:nvSpPr>
          <p:cNvPr id="11" name="Symbol zastępczy zawartości 2">
            <a:extLst>
              <a:ext uri="{FF2B5EF4-FFF2-40B4-BE49-F238E27FC236}">
                <a16:creationId xmlns:a16="http://schemas.microsoft.com/office/drawing/2014/main" id="{8817FE2F-3F38-43C6-96CB-EA4312453217}"/>
              </a:ext>
            </a:extLst>
          </p:cNvPr>
          <p:cNvSpPr txBox="1">
            <a:spLocks/>
          </p:cNvSpPr>
          <p:nvPr/>
        </p:nvSpPr>
        <p:spPr>
          <a:xfrm>
            <a:off x="4071744" y="4067019"/>
            <a:ext cx="2526297" cy="1712995"/>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pl-PL" sz="1400" dirty="0"/>
              <a:t>Mata grzewcza z drutem oporowym</a:t>
            </a:r>
          </a:p>
          <a:p>
            <a:pPr marL="0" indent="0">
              <a:buNone/>
            </a:pPr>
            <a:r>
              <a:rPr lang="pl-PL" sz="1400" dirty="0"/>
              <a:t>Przypadkowe przewiercenie całkowicie wyłącza system grzewczy. Wiąże się to</a:t>
            </a:r>
          </a:p>
          <a:p>
            <a:pPr marL="0" indent="0">
              <a:buNone/>
            </a:pPr>
            <a:r>
              <a:rPr lang="pl-PL" sz="1400" dirty="0"/>
              <a:t>z wymianą całej uszkodzonej sekcji.</a:t>
            </a:r>
          </a:p>
        </p:txBody>
      </p:sp>
      <p:sp>
        <p:nvSpPr>
          <p:cNvPr id="12" name="Symbol zastępczy zawartości 2">
            <a:extLst>
              <a:ext uri="{FF2B5EF4-FFF2-40B4-BE49-F238E27FC236}">
                <a16:creationId xmlns:a16="http://schemas.microsoft.com/office/drawing/2014/main" id="{EE5CCFEB-4D8F-4E19-8369-58AE77BEDE0F}"/>
              </a:ext>
            </a:extLst>
          </p:cNvPr>
          <p:cNvSpPr txBox="1">
            <a:spLocks/>
          </p:cNvSpPr>
          <p:nvPr/>
        </p:nvSpPr>
        <p:spPr>
          <a:xfrm>
            <a:off x="7523556" y="4049486"/>
            <a:ext cx="2526297" cy="1931864"/>
          </a:xfrm>
          <a:prstGeom prst="rect">
            <a:avLst/>
          </a:prstGeom>
        </p:spPr>
        <p:txBody>
          <a:bodyPr vert="horz" lIns="91440" tIns="45720" rIns="91440" bIns="45720" rtlCol="0">
            <a:normAutofit fontScale="92500"/>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pl-PL" sz="1400" dirty="0"/>
              <a:t>Folia grzewcza DH z pastą karbonową</a:t>
            </a:r>
          </a:p>
          <a:p>
            <a:pPr marL="0" indent="0">
              <a:buNone/>
            </a:pPr>
            <a:r>
              <a:rPr lang="pl-PL" sz="1400" dirty="0"/>
              <a:t>Przypadkowe przewiercenie nie wpływa na spadek sprawności. Uszkodzone miejsce należy jedynie zaizolować poprzez użycie kotwy chemicznej (żywicy).</a:t>
            </a:r>
          </a:p>
        </p:txBody>
      </p:sp>
    </p:spTree>
    <p:extLst>
      <p:ext uri="{BB962C8B-B14F-4D97-AF65-F5344CB8AC3E}">
        <p14:creationId xmlns:p14="http://schemas.microsoft.com/office/powerpoint/2010/main" val="2330359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ymbol zastępczy tekstu 4">
            <a:extLst>
              <a:ext uri="{FF2B5EF4-FFF2-40B4-BE49-F238E27FC236}">
                <a16:creationId xmlns:a16="http://schemas.microsoft.com/office/drawing/2014/main" id="{E080D788-FAFE-4D17-982C-5BF599A3168D}"/>
              </a:ext>
            </a:extLst>
          </p:cNvPr>
          <p:cNvSpPr>
            <a:spLocks noGrp="1"/>
          </p:cNvSpPr>
          <p:nvPr>
            <p:ph type="body" sz="half" idx="2"/>
          </p:nvPr>
        </p:nvSpPr>
        <p:spPr>
          <a:xfrm>
            <a:off x="1155701" y="1481138"/>
            <a:ext cx="8124934" cy="4083169"/>
          </a:xfrm>
          <a:prstGeom prst="rect">
            <a:avLst/>
          </a:prstGeom>
        </p:spPr>
        <p:txBody>
          <a:bodyPr wrap="square">
            <a:spAutoFit/>
          </a:bodyPr>
          <a:lstStyle/>
          <a:p>
            <a:pPr marL="457200" indent="-457200">
              <a:buAutoNum type="arabicPeriod"/>
            </a:pPr>
            <a:r>
              <a:rPr lang="pl-PL" sz="1600" dirty="0"/>
              <a:t>Rozłożenie i umocowanie folii aluminiowej (4mm) na podłożu</a:t>
            </a:r>
          </a:p>
          <a:p>
            <a:pPr marL="457200" indent="-457200">
              <a:buAutoNum type="arabicPeriod"/>
            </a:pPr>
            <a:r>
              <a:rPr lang="pl-PL" sz="1600" dirty="0"/>
              <a:t>Ułożenie dociętych pasów folii grzewczej</a:t>
            </a:r>
          </a:p>
          <a:p>
            <a:pPr marL="457200" indent="-457200">
              <a:buAutoNum type="arabicPeriod"/>
            </a:pPr>
            <a:r>
              <a:rPr lang="pl-PL" sz="1600" dirty="0"/>
              <a:t>Zabezpieczenie folii na szerokości taśmą PCV </a:t>
            </a:r>
          </a:p>
          <a:p>
            <a:pPr marL="457200" indent="-457200">
              <a:buAutoNum type="arabicPeriod"/>
            </a:pPr>
            <a:r>
              <a:rPr lang="pl-PL" sz="1600" dirty="0"/>
              <a:t>Przymocowanie i zaciśnięcie złączek na przewodach miedzianych</a:t>
            </a:r>
          </a:p>
          <a:p>
            <a:pPr marL="457200" indent="-457200">
              <a:buAutoNum type="arabicPeriod"/>
            </a:pPr>
            <a:r>
              <a:rPr lang="pl-PL" sz="1600" dirty="0"/>
              <a:t>Zabezpieczenie przewodów taśmą butylową</a:t>
            </a:r>
          </a:p>
          <a:p>
            <a:pPr marL="457200" indent="-457200">
              <a:buAutoNum type="arabicPeriod"/>
            </a:pPr>
            <a:r>
              <a:rPr lang="pl-PL" sz="1600" dirty="0"/>
              <a:t>Stabilizowanie folii do ekranu aluminiowego taśmą klejącą (</a:t>
            </a:r>
            <a:r>
              <a:rPr lang="pl-PL" sz="1600" dirty="0" err="1"/>
              <a:t>Dream</a:t>
            </a:r>
            <a:r>
              <a:rPr lang="pl-PL" sz="1600" dirty="0"/>
              <a:t> </a:t>
            </a:r>
            <a:r>
              <a:rPr lang="pl-PL" sz="1600" dirty="0" err="1"/>
              <a:t>Heat</a:t>
            </a:r>
            <a:r>
              <a:rPr lang="pl-PL" sz="1600" dirty="0"/>
              <a:t>)</a:t>
            </a:r>
          </a:p>
          <a:p>
            <a:pPr marL="457200" indent="-457200">
              <a:buAutoNum type="arabicPeriod"/>
            </a:pPr>
            <a:r>
              <a:rPr lang="pl-PL" sz="1600" dirty="0"/>
              <a:t>Połączenie folii kablami w podwójnej otulinie do termostatu</a:t>
            </a:r>
          </a:p>
          <a:p>
            <a:pPr marL="457200" indent="-457200">
              <a:buAutoNum type="arabicPeriod"/>
            </a:pPr>
            <a:r>
              <a:rPr lang="pl-PL" sz="1600" dirty="0"/>
              <a:t>Osadzenie termostatu w puszce i podłączenie do sieci</a:t>
            </a:r>
          </a:p>
          <a:p>
            <a:pPr marL="457200" indent="-457200">
              <a:buAutoNum type="arabicPeriod"/>
            </a:pPr>
            <a:r>
              <a:rPr lang="pl-PL" sz="1600" dirty="0"/>
              <a:t>Umocowanie i konfiguracja termostatu (opcjonalnie z aplikacją mobilną)</a:t>
            </a:r>
          </a:p>
          <a:p>
            <a:pPr marL="457200" indent="-457200">
              <a:buAutoNum type="arabicPeriod"/>
            </a:pPr>
            <a:r>
              <a:rPr lang="pl-PL" sz="1600" dirty="0"/>
              <a:t>Pokrycie mat grzewczych folią budowlaną 0,3mm</a:t>
            </a:r>
          </a:p>
          <a:p>
            <a:pPr marL="457200" indent="-457200">
              <a:buAutoNum type="arabicPeriod"/>
            </a:pPr>
            <a:r>
              <a:rPr lang="pl-PL" sz="1600" dirty="0"/>
              <a:t>Położenie docelowej posadzki </a:t>
            </a:r>
          </a:p>
        </p:txBody>
      </p:sp>
      <p:sp>
        <p:nvSpPr>
          <p:cNvPr id="6" name="Prostokąt 5">
            <a:extLst>
              <a:ext uri="{FF2B5EF4-FFF2-40B4-BE49-F238E27FC236}">
                <a16:creationId xmlns:a16="http://schemas.microsoft.com/office/drawing/2014/main" id="{6D93C87A-CC38-423E-912A-CAEFF04953A8}"/>
              </a:ext>
            </a:extLst>
          </p:cNvPr>
          <p:cNvSpPr/>
          <p:nvPr/>
        </p:nvSpPr>
        <p:spPr>
          <a:xfrm>
            <a:off x="1155700" y="630773"/>
            <a:ext cx="5833648" cy="461665"/>
          </a:xfrm>
          <a:prstGeom prst="rect">
            <a:avLst/>
          </a:prstGeom>
        </p:spPr>
        <p:txBody>
          <a:bodyPr wrap="none">
            <a:spAutoFit/>
          </a:bodyPr>
          <a:lstStyle/>
          <a:p>
            <a:r>
              <a:rPr lang="pl-PL" sz="2400" dirty="0"/>
              <a:t>Montaż folii Dream Heat w 11 krokach</a:t>
            </a:r>
          </a:p>
        </p:txBody>
      </p:sp>
    </p:spTree>
    <p:extLst>
      <p:ext uri="{BB962C8B-B14F-4D97-AF65-F5344CB8AC3E}">
        <p14:creationId xmlns:p14="http://schemas.microsoft.com/office/powerpoint/2010/main" val="26386831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F5CEE8C-14DF-4474-8344-2A5FA1700ACF}"/>
              </a:ext>
            </a:extLst>
          </p:cNvPr>
          <p:cNvSpPr>
            <a:spLocks noGrp="1"/>
          </p:cNvSpPr>
          <p:nvPr>
            <p:ph type="title"/>
          </p:nvPr>
        </p:nvSpPr>
        <p:spPr>
          <a:xfrm>
            <a:off x="1154956" y="543265"/>
            <a:ext cx="8825657" cy="566738"/>
          </a:xfrm>
        </p:spPr>
        <p:txBody>
          <a:bodyPr/>
          <a:lstStyle/>
          <a:p>
            <a:r>
              <a:rPr lang="pl-PL" dirty="0"/>
              <a:t>Korzyści w stosunku do tradycyjnego ogrzewania</a:t>
            </a:r>
          </a:p>
        </p:txBody>
      </p:sp>
      <p:sp>
        <p:nvSpPr>
          <p:cNvPr id="4" name="Symbol zastępczy tekstu 3">
            <a:extLst>
              <a:ext uri="{FF2B5EF4-FFF2-40B4-BE49-F238E27FC236}">
                <a16:creationId xmlns:a16="http://schemas.microsoft.com/office/drawing/2014/main" id="{E8DDCDE5-E14D-4A19-B62F-E8F6D2674571}"/>
              </a:ext>
            </a:extLst>
          </p:cNvPr>
          <p:cNvSpPr>
            <a:spLocks noGrp="1"/>
          </p:cNvSpPr>
          <p:nvPr>
            <p:ph type="body" sz="half" idx="2"/>
          </p:nvPr>
        </p:nvSpPr>
        <p:spPr>
          <a:xfrm>
            <a:off x="1154956" y="2650332"/>
            <a:ext cx="4505615" cy="3402125"/>
          </a:xfrm>
        </p:spPr>
        <p:txBody>
          <a:bodyPr>
            <a:normAutofit/>
          </a:bodyPr>
          <a:lstStyle/>
          <a:p>
            <a:r>
              <a:rPr lang="pl-PL" dirty="0">
                <a:latin typeface="+mn-lt"/>
              </a:rPr>
              <a:t>Brak komina: koszt 7-8 tys.</a:t>
            </a:r>
          </a:p>
          <a:p>
            <a:r>
              <a:rPr lang="pl-PL" dirty="0">
                <a:latin typeface="+mn-lt"/>
              </a:rPr>
              <a:t>Brak kotła: koszt 5-8 tys.</a:t>
            </a:r>
          </a:p>
          <a:p>
            <a:r>
              <a:rPr lang="pl-PL" dirty="0">
                <a:latin typeface="+mn-lt"/>
              </a:rPr>
              <a:t>Brak przyłącza gazowego droga-działka: koszt 8-10 tys.</a:t>
            </a:r>
          </a:p>
          <a:p>
            <a:r>
              <a:rPr lang="pl-PL" dirty="0">
                <a:latin typeface="+mn-lt"/>
              </a:rPr>
              <a:t>Brak instalacji czujek gazu, czadu, dymu: koszt 2-3 tys.</a:t>
            </a:r>
          </a:p>
          <a:p>
            <a:r>
              <a:rPr lang="pl-PL" dirty="0">
                <a:latin typeface="+mn-lt"/>
              </a:rPr>
              <a:t>Brak kaloryferów: koszt 3-5 tys.</a:t>
            </a:r>
          </a:p>
          <a:p>
            <a:r>
              <a:rPr lang="pl-PL" dirty="0">
                <a:latin typeface="+mn-lt"/>
              </a:rPr>
              <a:t>Brak konieczności wykonania wylewki dla części domu 60%: koszt 3 tys. zł</a:t>
            </a:r>
          </a:p>
          <a:p>
            <a:r>
              <a:rPr lang="pl-PL" dirty="0">
                <a:latin typeface="+mn-lt"/>
              </a:rPr>
              <a:t>Brak serwisu kotłowni dla okresu 15 lat: koszt 4-5 tys.</a:t>
            </a:r>
          </a:p>
          <a:p>
            <a:r>
              <a:rPr lang="pl-PL" dirty="0">
                <a:latin typeface="+mn-lt"/>
              </a:rPr>
              <a:t>Brak wizyt kominiarza dla okresu 15 lat: koszt 3 tys.</a:t>
            </a:r>
          </a:p>
          <a:p>
            <a:r>
              <a:rPr lang="pl-PL" dirty="0">
                <a:latin typeface="+mn-lt"/>
              </a:rPr>
              <a:t>Naprawy pogwarancyjne: koszt  2-10 tys. przez okres 15 lat</a:t>
            </a:r>
          </a:p>
        </p:txBody>
      </p:sp>
      <p:sp>
        <p:nvSpPr>
          <p:cNvPr id="5" name="pole tekstowe 4">
            <a:extLst>
              <a:ext uri="{FF2B5EF4-FFF2-40B4-BE49-F238E27FC236}">
                <a16:creationId xmlns:a16="http://schemas.microsoft.com/office/drawing/2014/main" id="{EFE73086-4ABB-4814-A2A6-0B7535D7FAA4}"/>
              </a:ext>
            </a:extLst>
          </p:cNvPr>
          <p:cNvSpPr txBox="1"/>
          <p:nvPr/>
        </p:nvSpPr>
        <p:spPr>
          <a:xfrm>
            <a:off x="1154956" y="1996843"/>
            <a:ext cx="4244358" cy="369332"/>
          </a:xfrm>
          <a:prstGeom prst="rect">
            <a:avLst/>
          </a:prstGeom>
          <a:noFill/>
        </p:spPr>
        <p:txBody>
          <a:bodyPr wrap="square" rtlCol="0">
            <a:spAutoFit/>
          </a:bodyPr>
          <a:lstStyle/>
          <a:p>
            <a:r>
              <a:rPr lang="pl-PL" dirty="0"/>
              <a:t>Oszczędzamy na:</a:t>
            </a:r>
          </a:p>
        </p:txBody>
      </p:sp>
      <p:sp>
        <p:nvSpPr>
          <p:cNvPr id="6" name="pole tekstowe 5">
            <a:extLst>
              <a:ext uri="{FF2B5EF4-FFF2-40B4-BE49-F238E27FC236}">
                <a16:creationId xmlns:a16="http://schemas.microsoft.com/office/drawing/2014/main" id="{EDD01430-ADAB-4F66-B63F-F3380D2B7FE8}"/>
              </a:ext>
            </a:extLst>
          </p:cNvPr>
          <p:cNvSpPr txBox="1"/>
          <p:nvPr/>
        </p:nvSpPr>
        <p:spPr>
          <a:xfrm>
            <a:off x="6339649" y="1996843"/>
            <a:ext cx="4244358" cy="369332"/>
          </a:xfrm>
          <a:prstGeom prst="rect">
            <a:avLst/>
          </a:prstGeom>
          <a:noFill/>
        </p:spPr>
        <p:txBody>
          <a:bodyPr wrap="square" rtlCol="0">
            <a:spAutoFit/>
          </a:bodyPr>
          <a:lstStyle/>
          <a:p>
            <a:r>
              <a:rPr lang="pl-PL" dirty="0"/>
              <a:t>Zyskujemy:</a:t>
            </a:r>
          </a:p>
        </p:txBody>
      </p:sp>
      <p:sp>
        <p:nvSpPr>
          <p:cNvPr id="7" name="Symbol zastępczy tekstu 3">
            <a:extLst>
              <a:ext uri="{FF2B5EF4-FFF2-40B4-BE49-F238E27FC236}">
                <a16:creationId xmlns:a16="http://schemas.microsoft.com/office/drawing/2014/main" id="{9104067D-5E95-455F-8964-C72D649AFB5F}"/>
              </a:ext>
            </a:extLst>
          </p:cNvPr>
          <p:cNvSpPr txBox="1">
            <a:spLocks/>
          </p:cNvSpPr>
          <p:nvPr/>
        </p:nvSpPr>
        <p:spPr>
          <a:xfrm>
            <a:off x="6339649" y="2650332"/>
            <a:ext cx="4505615" cy="3402125"/>
          </a:xfrm>
          <a:prstGeom prst="rect">
            <a:avLst/>
          </a:prstGeom>
        </p:spPr>
        <p:txBody>
          <a:bodyPr vert="horz" lIns="91440" tIns="45720" rIns="91440" bIns="45720" rtlCol="0">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200" b="0" i="0" kern="1200">
                <a:solidFill>
                  <a:schemeClr val="tx1"/>
                </a:solidFill>
                <a:latin typeface="+mj-lt"/>
                <a:ea typeface="+mj-ea"/>
                <a:cs typeface="+mj-cs"/>
              </a:defRPr>
            </a:lvl1pPr>
            <a:lvl2pPr marL="457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200" b="0" i="0" kern="1200">
                <a:solidFill>
                  <a:schemeClr val="tx1"/>
                </a:solidFill>
                <a:latin typeface="+mj-lt"/>
                <a:ea typeface="+mj-ea"/>
                <a:cs typeface="+mj-cs"/>
              </a:defRPr>
            </a:lvl2pPr>
            <a:lvl3pPr marL="914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000" b="0" i="0" kern="1200">
                <a:solidFill>
                  <a:schemeClr val="tx1"/>
                </a:solidFill>
                <a:latin typeface="+mj-lt"/>
                <a:ea typeface="+mj-ea"/>
                <a:cs typeface="+mj-cs"/>
              </a:defRPr>
            </a:lvl3pPr>
            <a:lvl4pPr marL="1371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4pPr>
            <a:lvl5pPr marL="18288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5pPr>
            <a:lvl6pPr marL="22860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6pPr>
            <a:lvl7pPr marL="2743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7pPr>
            <a:lvl8pPr marL="3200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8pPr>
            <a:lvl9pPr marL="3657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9pPr>
          </a:lstStyle>
          <a:p>
            <a:r>
              <a:rPr lang="pl-PL" dirty="0">
                <a:latin typeface="+mn-lt"/>
              </a:rPr>
              <a:t>- Wsparcie rządowe 5000zł na instalację PV </a:t>
            </a:r>
          </a:p>
          <a:p>
            <a:r>
              <a:rPr lang="pl-PL" dirty="0">
                <a:latin typeface="+mn-lt"/>
              </a:rPr>
              <a:t>  (informacja na stronie dreamheat.eu)</a:t>
            </a:r>
          </a:p>
          <a:p>
            <a:r>
              <a:rPr lang="pl-PL" dirty="0">
                <a:latin typeface="+mn-lt"/>
              </a:rPr>
              <a:t>- Brak kosztów eksploatacyjnych od momentu uruchomienia instalacji</a:t>
            </a:r>
          </a:p>
          <a:p>
            <a:r>
              <a:rPr lang="pl-PL" dirty="0">
                <a:latin typeface="+mn-lt"/>
              </a:rPr>
              <a:t>- Późniejsza możliwość odliczania kosztów inwestycji od podatku dochodowego</a:t>
            </a:r>
          </a:p>
        </p:txBody>
      </p:sp>
      <p:pic>
        <p:nvPicPr>
          <p:cNvPr id="8" name="Grafika 7">
            <a:extLst>
              <a:ext uri="{FF2B5EF4-FFF2-40B4-BE49-F238E27FC236}">
                <a16:creationId xmlns:a16="http://schemas.microsoft.com/office/drawing/2014/main" id="{BB62BE4F-50DF-4A58-8C93-15A63AEA14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70277" y="4351394"/>
            <a:ext cx="4244357" cy="1739490"/>
          </a:xfrm>
          <a:prstGeom prst="rect">
            <a:avLst/>
          </a:prstGeom>
        </p:spPr>
      </p:pic>
    </p:spTree>
    <p:extLst>
      <p:ext uri="{BB962C8B-B14F-4D97-AF65-F5344CB8AC3E}">
        <p14:creationId xmlns:p14="http://schemas.microsoft.com/office/powerpoint/2010/main" val="572236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3C85357-1A40-432E-A282-2A922E7423DA}"/>
              </a:ext>
            </a:extLst>
          </p:cNvPr>
          <p:cNvSpPr>
            <a:spLocks noGrp="1"/>
          </p:cNvSpPr>
          <p:nvPr>
            <p:ph type="title"/>
          </p:nvPr>
        </p:nvSpPr>
        <p:spPr>
          <a:xfrm>
            <a:off x="1154956" y="5055476"/>
            <a:ext cx="8825657" cy="772646"/>
          </a:xfrm>
        </p:spPr>
        <p:txBody>
          <a:bodyPr>
            <a:normAutofit fontScale="90000"/>
          </a:bodyPr>
          <a:lstStyle/>
          <a:p>
            <a:r>
              <a:rPr lang="pl-PL" dirty="0"/>
              <a:t>W najbliższej przyszłości zintegrujemy system naszego ogrzewania z aplikacją NAZCA firmy </a:t>
            </a:r>
            <a:r>
              <a:rPr lang="pl-PL" dirty="0" err="1"/>
              <a:t>Apa</a:t>
            </a:r>
            <a:r>
              <a:rPr lang="pl-PL" dirty="0"/>
              <a:t> Smart</a:t>
            </a:r>
          </a:p>
        </p:txBody>
      </p:sp>
      <p:pic>
        <p:nvPicPr>
          <p:cNvPr id="5" name="Grafika 4">
            <a:extLst>
              <a:ext uri="{FF2B5EF4-FFF2-40B4-BE49-F238E27FC236}">
                <a16:creationId xmlns:a16="http://schemas.microsoft.com/office/drawing/2014/main" id="{6B274D2B-3A93-49D5-8A36-D8745A502D6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38092" y="1029878"/>
            <a:ext cx="1346591" cy="3276997"/>
          </a:xfrm>
          <a:prstGeom prst="rect">
            <a:avLst/>
          </a:prstGeom>
        </p:spPr>
      </p:pic>
      <p:pic>
        <p:nvPicPr>
          <p:cNvPr id="6" name="Obraz 5">
            <a:extLst>
              <a:ext uri="{FF2B5EF4-FFF2-40B4-BE49-F238E27FC236}">
                <a16:creationId xmlns:a16="http://schemas.microsoft.com/office/drawing/2014/main" id="{0CFDF999-D877-481F-B670-9F6945C8F335}"/>
              </a:ext>
            </a:extLst>
          </p:cNvPr>
          <p:cNvPicPr>
            <a:picLocks noChangeAspect="1"/>
          </p:cNvPicPr>
          <p:nvPr/>
        </p:nvPicPr>
        <p:blipFill>
          <a:blip r:embed="rId4"/>
          <a:stretch>
            <a:fillRect/>
          </a:stretch>
        </p:blipFill>
        <p:spPr>
          <a:xfrm>
            <a:off x="3394841" y="996963"/>
            <a:ext cx="6301992" cy="3533581"/>
          </a:xfrm>
          <a:prstGeom prst="roundRect">
            <a:avLst>
              <a:gd name="adj" fmla="val 2348"/>
            </a:avLst>
          </a:prstGeom>
          <a:solidFill>
            <a:srgbClr val="FFFFFF">
              <a:shade val="85000"/>
            </a:srgbClr>
          </a:solidFill>
          <a:ln>
            <a:noFill/>
          </a:ln>
          <a:effectLst>
            <a:reflection blurRad="12700" stA="38000" endPos="28000" dist="5000" dir="5400000" sy="-100000" algn="bl" rotWithShape="0"/>
          </a:effectLst>
        </p:spPr>
      </p:pic>
      <p:sp>
        <p:nvSpPr>
          <p:cNvPr id="7" name="pole tekstowe 6">
            <a:extLst>
              <a:ext uri="{FF2B5EF4-FFF2-40B4-BE49-F238E27FC236}">
                <a16:creationId xmlns:a16="http://schemas.microsoft.com/office/drawing/2014/main" id="{B14E0BE7-E1BF-40D8-A367-D05EA2FD9EC7}"/>
              </a:ext>
            </a:extLst>
          </p:cNvPr>
          <p:cNvSpPr txBox="1"/>
          <p:nvPr/>
        </p:nvSpPr>
        <p:spPr>
          <a:xfrm>
            <a:off x="1154956" y="5828122"/>
            <a:ext cx="8523890" cy="646331"/>
          </a:xfrm>
          <a:prstGeom prst="rect">
            <a:avLst/>
          </a:prstGeom>
          <a:noFill/>
        </p:spPr>
        <p:txBody>
          <a:bodyPr wrap="square" rtlCol="0">
            <a:spAutoFit/>
          </a:bodyPr>
          <a:lstStyle/>
          <a:p>
            <a:r>
              <a:rPr lang="pl-PL" dirty="0"/>
              <a:t>Aplikacja wyświetla informację na temat folii grzewczej oraz informacje o warunkach zewnętrznych.</a:t>
            </a:r>
          </a:p>
        </p:txBody>
      </p:sp>
    </p:spTree>
    <p:extLst>
      <p:ext uri="{BB962C8B-B14F-4D97-AF65-F5344CB8AC3E}">
        <p14:creationId xmlns:p14="http://schemas.microsoft.com/office/powerpoint/2010/main" val="23431950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B14ADA8-DE7B-4EE8-8FAB-23E32A291916}"/>
              </a:ext>
            </a:extLst>
          </p:cNvPr>
          <p:cNvSpPr>
            <a:spLocks noGrp="1"/>
          </p:cNvSpPr>
          <p:nvPr>
            <p:ph type="title"/>
          </p:nvPr>
        </p:nvSpPr>
        <p:spPr>
          <a:xfrm>
            <a:off x="1154956" y="621943"/>
            <a:ext cx="8825657" cy="566738"/>
          </a:xfrm>
        </p:spPr>
        <p:txBody>
          <a:bodyPr/>
          <a:lstStyle/>
          <a:p>
            <a:r>
              <a:rPr lang="pl-PL" dirty="0">
                <a:solidFill>
                  <a:schemeClr val="tx1"/>
                </a:solidFill>
              </a:rPr>
              <a:t>Zastosowanie folii Dream Heat</a:t>
            </a:r>
          </a:p>
        </p:txBody>
      </p:sp>
      <p:sp>
        <p:nvSpPr>
          <p:cNvPr id="4" name="Symbol zastępczy tekstu 3">
            <a:extLst>
              <a:ext uri="{FF2B5EF4-FFF2-40B4-BE49-F238E27FC236}">
                <a16:creationId xmlns:a16="http://schemas.microsoft.com/office/drawing/2014/main" id="{8E6FDEDD-C599-4C2A-8E7C-83231F565F85}"/>
              </a:ext>
            </a:extLst>
          </p:cNvPr>
          <p:cNvSpPr>
            <a:spLocks noGrp="1"/>
          </p:cNvSpPr>
          <p:nvPr>
            <p:ph type="body" sz="half" idx="2"/>
          </p:nvPr>
        </p:nvSpPr>
        <p:spPr>
          <a:xfrm>
            <a:off x="1154957" y="1718905"/>
            <a:ext cx="4549157" cy="3895275"/>
          </a:xfrm>
        </p:spPr>
        <p:txBody>
          <a:bodyPr>
            <a:normAutofit/>
          </a:bodyPr>
          <a:lstStyle/>
          <a:p>
            <a:r>
              <a:rPr lang="pl-PL" sz="1800" dirty="0"/>
              <a:t>- Domy mieszkalne</a:t>
            </a:r>
          </a:p>
          <a:p>
            <a:r>
              <a:rPr lang="pl-PL" sz="1800" dirty="0"/>
              <a:t>- Obiekty gospodarcze</a:t>
            </a:r>
          </a:p>
          <a:p>
            <a:r>
              <a:rPr lang="pl-PL" sz="1800" dirty="0"/>
              <a:t>- Domki letniskowe</a:t>
            </a:r>
          </a:p>
          <a:p>
            <a:r>
              <a:rPr lang="pl-PL" sz="1800" dirty="0"/>
              <a:t>- Domki mobilne</a:t>
            </a:r>
          </a:p>
          <a:p>
            <a:r>
              <a:rPr lang="pl-PL" sz="1800" dirty="0"/>
              <a:t>- Stare budynki , nie mające możliwości wylewania</a:t>
            </a:r>
          </a:p>
          <a:p>
            <a:r>
              <a:rPr lang="pl-PL" sz="1800" dirty="0"/>
              <a:t>nowych posadzek i stropów</a:t>
            </a:r>
          </a:p>
          <a:p>
            <a:endParaRPr lang="pl-PL" sz="1800" dirty="0"/>
          </a:p>
        </p:txBody>
      </p:sp>
      <p:pic>
        <p:nvPicPr>
          <p:cNvPr id="5" name="Obraz 4">
            <a:extLst>
              <a:ext uri="{FF2B5EF4-FFF2-40B4-BE49-F238E27FC236}">
                <a16:creationId xmlns:a16="http://schemas.microsoft.com/office/drawing/2014/main" id="{3FC0B959-6367-4AE7-A6D4-A636B6B987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9104" y="1718906"/>
            <a:ext cx="5257165" cy="3895275"/>
          </a:xfrm>
          <a:prstGeom prst="rect">
            <a:avLst/>
          </a:prstGeom>
        </p:spPr>
      </p:pic>
    </p:spTree>
    <p:extLst>
      <p:ext uri="{BB962C8B-B14F-4D97-AF65-F5344CB8AC3E}">
        <p14:creationId xmlns:p14="http://schemas.microsoft.com/office/powerpoint/2010/main" val="1420709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2F33499-1928-4B5A-8C11-1DF682ED2D15}"/>
              </a:ext>
            </a:extLst>
          </p:cNvPr>
          <p:cNvSpPr>
            <a:spLocks noGrp="1"/>
          </p:cNvSpPr>
          <p:nvPr>
            <p:ph type="title"/>
          </p:nvPr>
        </p:nvSpPr>
        <p:spPr>
          <a:xfrm>
            <a:off x="5282382" y="1944404"/>
            <a:ext cx="6261917" cy="2819400"/>
          </a:xfrm>
        </p:spPr>
        <p:txBody>
          <a:bodyPr vert="horz" lIns="91440" tIns="45720" rIns="91440" bIns="45720" rtlCol="0" anchor="b">
            <a:noAutofit/>
          </a:bodyPr>
          <a:lstStyle/>
          <a:p>
            <a:r>
              <a:rPr lang="pl-PL" sz="2400" dirty="0"/>
              <a:t>Dream Heat jest zarejestrowaną marką </a:t>
            </a:r>
            <a:br>
              <a:rPr lang="pl-PL" sz="2400" dirty="0"/>
            </a:br>
            <a:br>
              <a:rPr lang="pl-PL" sz="2400" dirty="0"/>
            </a:br>
            <a:r>
              <a:rPr lang="pl-PL" sz="2400" dirty="0"/>
              <a:t>- Ogrzewanie DH jest ogrzewaniem wykorzystującym fale IR </a:t>
            </a:r>
            <a:br>
              <a:rPr lang="pl-PL" sz="2400" dirty="0"/>
            </a:br>
            <a:br>
              <a:rPr lang="pl-PL" sz="2400" dirty="0"/>
            </a:br>
            <a:r>
              <a:rPr lang="pl-PL" sz="2400" dirty="0"/>
              <a:t>- Podczerwień jest najzdrowszą z metod ogrzewania</a:t>
            </a:r>
            <a:endParaRPr lang="en-US" sz="2400" dirty="0"/>
          </a:p>
        </p:txBody>
      </p:sp>
      <p:pic>
        <p:nvPicPr>
          <p:cNvPr id="5" name="Symbol zastępczy zawartości 4" descr="Obraz zawierający wewnątrz, stół, pomieszczenie, żyjący&#10;&#10;Opis wygenerowany automatycznie">
            <a:extLst>
              <a:ext uri="{FF2B5EF4-FFF2-40B4-BE49-F238E27FC236}">
                <a16:creationId xmlns:a16="http://schemas.microsoft.com/office/drawing/2014/main" id="{CAD3F0D0-210B-4309-A93F-4717C577443B}"/>
              </a:ext>
            </a:extLst>
          </p:cNvPr>
          <p:cNvPicPr>
            <a:picLocks noGrp="1" noChangeAspect="1"/>
          </p:cNvPicPr>
          <p:nvPr>
            <p:ph idx="1"/>
          </p:nvPr>
        </p:nvPicPr>
        <p:blipFill rotWithShape="1">
          <a:blip r:embed="rId3"/>
          <a:srcRect l="4141"/>
          <a:stretch/>
        </p:blipFill>
        <p:spPr>
          <a:xfrm>
            <a:off x="-1" y="10"/>
            <a:ext cx="4634681" cy="6857990"/>
          </a:xfrm>
          <a:prstGeom prst="rect">
            <a:avLst/>
          </a:prstGeom>
        </p:spPr>
      </p:pic>
    </p:spTree>
    <p:extLst>
      <p:ext uri="{BB962C8B-B14F-4D97-AF65-F5344CB8AC3E}">
        <p14:creationId xmlns:p14="http://schemas.microsoft.com/office/powerpoint/2010/main" val="28945145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28" name="Picture 27">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30" name="Oval 29">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32" name="Picture 31">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34" name="Picture 33">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36" name="Rectangle 35">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8" name="Rectangle 37">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40"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28375" y="-1573"/>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10" name="Obraz 9" descr="Obraz zawierający książka, siedzi, stół, czerwony&#10;&#10;Opis wygenerowany automatycznie">
            <a:extLst>
              <a:ext uri="{FF2B5EF4-FFF2-40B4-BE49-F238E27FC236}">
                <a16:creationId xmlns:a16="http://schemas.microsoft.com/office/drawing/2014/main" id="{440C0478-56DC-4878-9861-D40CC604CF1D}"/>
              </a:ext>
            </a:extLst>
          </p:cNvPr>
          <p:cNvPicPr>
            <a:picLocks noChangeAspect="1"/>
          </p:cNvPicPr>
          <p:nvPr/>
        </p:nvPicPr>
        <p:blipFill rotWithShape="1">
          <a:blip r:embed="rId7"/>
          <a:srcRect l="3434" r="4775"/>
          <a:stretch/>
        </p:blipFill>
        <p:spPr>
          <a:xfrm>
            <a:off x="3" y="10"/>
            <a:ext cx="4973099" cy="6857991"/>
          </a:xfrm>
          <a:custGeom>
            <a:avLst/>
            <a:gdLst>
              <a:gd name="connsiteX0" fmla="*/ 3628384 w 4973099"/>
              <a:gd name="connsiteY0" fmla="*/ 0 h 6858001"/>
              <a:gd name="connsiteX1" fmla="*/ 4971922 w 4973099"/>
              <a:gd name="connsiteY1" fmla="*/ 0 h 6858001"/>
              <a:gd name="connsiteX2" fmla="*/ 4946877 w 4973099"/>
              <a:gd name="connsiteY2" fmla="*/ 155677 h 6858001"/>
              <a:gd name="connsiteX3" fmla="*/ 4923008 w 4973099"/>
              <a:gd name="connsiteY3" fmla="*/ 310668 h 6858001"/>
              <a:gd name="connsiteX4" fmla="*/ 4899644 w 4973099"/>
              <a:gd name="connsiteY4" fmla="*/ 466344 h 6858001"/>
              <a:gd name="connsiteX5" fmla="*/ 4879641 w 4973099"/>
              <a:gd name="connsiteY5" fmla="*/ 622707 h 6858001"/>
              <a:gd name="connsiteX6" fmla="*/ 4859470 w 4973099"/>
              <a:gd name="connsiteY6" fmla="*/ 778383 h 6858001"/>
              <a:gd name="connsiteX7" fmla="*/ 4840644 w 4973099"/>
              <a:gd name="connsiteY7" fmla="*/ 934746 h 6858001"/>
              <a:gd name="connsiteX8" fmla="*/ 4824508 w 4973099"/>
              <a:gd name="connsiteY8" fmla="*/ 1089051 h 6858001"/>
              <a:gd name="connsiteX9" fmla="*/ 4809212 w 4973099"/>
              <a:gd name="connsiteY9" fmla="*/ 1245413 h 6858001"/>
              <a:gd name="connsiteX10" fmla="*/ 4795260 w 4973099"/>
              <a:gd name="connsiteY10" fmla="*/ 1401090 h 6858001"/>
              <a:gd name="connsiteX11" fmla="*/ 4783158 w 4973099"/>
              <a:gd name="connsiteY11" fmla="*/ 1554023 h 6858001"/>
              <a:gd name="connsiteX12" fmla="*/ 4771055 w 4973099"/>
              <a:gd name="connsiteY12" fmla="*/ 1709014 h 6858001"/>
              <a:gd name="connsiteX13" fmla="*/ 4760970 w 4973099"/>
              <a:gd name="connsiteY13" fmla="*/ 1861947 h 6858001"/>
              <a:gd name="connsiteX14" fmla="*/ 4753070 w 4973099"/>
              <a:gd name="connsiteY14" fmla="*/ 2014881 h 6858001"/>
              <a:gd name="connsiteX15" fmla="*/ 4744833 w 4973099"/>
              <a:gd name="connsiteY15" fmla="*/ 2167128 h 6858001"/>
              <a:gd name="connsiteX16" fmla="*/ 4737942 w 4973099"/>
              <a:gd name="connsiteY16" fmla="*/ 2318004 h 6858001"/>
              <a:gd name="connsiteX17" fmla="*/ 4733067 w 4973099"/>
              <a:gd name="connsiteY17" fmla="*/ 2467509 h 6858001"/>
              <a:gd name="connsiteX18" fmla="*/ 4728865 w 4973099"/>
              <a:gd name="connsiteY18" fmla="*/ 2617013 h 6858001"/>
              <a:gd name="connsiteX19" fmla="*/ 4724831 w 4973099"/>
              <a:gd name="connsiteY19" fmla="*/ 2765146 h 6858001"/>
              <a:gd name="connsiteX20" fmla="*/ 4722982 w 4973099"/>
              <a:gd name="connsiteY20" fmla="*/ 2911221 h 6858001"/>
              <a:gd name="connsiteX21" fmla="*/ 4720965 w 4973099"/>
              <a:gd name="connsiteY21" fmla="*/ 3057297 h 6858001"/>
              <a:gd name="connsiteX22" fmla="*/ 4719956 w 4973099"/>
              <a:gd name="connsiteY22" fmla="*/ 3201315 h 6858001"/>
              <a:gd name="connsiteX23" fmla="*/ 4720965 w 4973099"/>
              <a:gd name="connsiteY23" fmla="*/ 3343961 h 6858001"/>
              <a:gd name="connsiteX24" fmla="*/ 4720965 w 4973099"/>
              <a:gd name="connsiteY24" fmla="*/ 3485236 h 6858001"/>
              <a:gd name="connsiteX25" fmla="*/ 4722982 w 4973099"/>
              <a:gd name="connsiteY25" fmla="*/ 3625139 h 6858001"/>
              <a:gd name="connsiteX26" fmla="*/ 4726007 w 4973099"/>
              <a:gd name="connsiteY26" fmla="*/ 3762299 h 6858001"/>
              <a:gd name="connsiteX27" fmla="*/ 4728865 w 4973099"/>
              <a:gd name="connsiteY27" fmla="*/ 3898087 h 6858001"/>
              <a:gd name="connsiteX28" fmla="*/ 4732059 w 4973099"/>
              <a:gd name="connsiteY28" fmla="*/ 4031133 h 6858001"/>
              <a:gd name="connsiteX29" fmla="*/ 4736933 w 4973099"/>
              <a:gd name="connsiteY29" fmla="*/ 4163492 h 6858001"/>
              <a:gd name="connsiteX30" fmla="*/ 4742144 w 4973099"/>
              <a:gd name="connsiteY30" fmla="*/ 4293793 h 6858001"/>
              <a:gd name="connsiteX31" fmla="*/ 4746850 w 4973099"/>
              <a:gd name="connsiteY31" fmla="*/ 4421352 h 6858001"/>
              <a:gd name="connsiteX32" fmla="*/ 4760130 w 4973099"/>
              <a:gd name="connsiteY32" fmla="*/ 4670298 h 6858001"/>
              <a:gd name="connsiteX33" fmla="*/ 4774249 w 4973099"/>
              <a:gd name="connsiteY33" fmla="*/ 4908956 h 6858001"/>
              <a:gd name="connsiteX34" fmla="*/ 4789041 w 4973099"/>
              <a:gd name="connsiteY34" fmla="*/ 5138013 h 6858001"/>
              <a:gd name="connsiteX35" fmla="*/ 4805346 w 4973099"/>
              <a:gd name="connsiteY35" fmla="*/ 5354726 h 6858001"/>
              <a:gd name="connsiteX36" fmla="*/ 4822323 w 4973099"/>
              <a:gd name="connsiteY36" fmla="*/ 5561838 h 6858001"/>
              <a:gd name="connsiteX37" fmla="*/ 4840644 w 4973099"/>
              <a:gd name="connsiteY37" fmla="*/ 5753862 h 6858001"/>
              <a:gd name="connsiteX38" fmla="*/ 4858630 w 4973099"/>
              <a:gd name="connsiteY38" fmla="*/ 5934227 h 6858001"/>
              <a:gd name="connsiteX39" fmla="*/ 4876615 w 4973099"/>
              <a:gd name="connsiteY39" fmla="*/ 6100191 h 6858001"/>
              <a:gd name="connsiteX40" fmla="*/ 4893592 w 4973099"/>
              <a:gd name="connsiteY40" fmla="*/ 6252438 h 6858001"/>
              <a:gd name="connsiteX41" fmla="*/ 4909729 w 4973099"/>
              <a:gd name="connsiteY41" fmla="*/ 6387541 h 6858001"/>
              <a:gd name="connsiteX42" fmla="*/ 4925025 w 4973099"/>
              <a:gd name="connsiteY42" fmla="*/ 6509613 h 6858001"/>
              <a:gd name="connsiteX43" fmla="*/ 4937800 w 4973099"/>
              <a:gd name="connsiteY43" fmla="*/ 6612483 h 6858001"/>
              <a:gd name="connsiteX44" fmla="*/ 4949902 w 4973099"/>
              <a:gd name="connsiteY44" fmla="*/ 6698894 h 6858001"/>
              <a:gd name="connsiteX45" fmla="*/ 4967216 w 4973099"/>
              <a:gd name="connsiteY45" fmla="*/ 6817538 h 6858001"/>
              <a:gd name="connsiteX46" fmla="*/ 4973099 w 4973099"/>
              <a:gd name="connsiteY46" fmla="*/ 6858000 h 6858001"/>
              <a:gd name="connsiteX47" fmla="*/ 4075210 w 4973099"/>
              <a:gd name="connsiteY47" fmla="*/ 6858000 h 6858001"/>
              <a:gd name="connsiteX48" fmla="*/ 4075210 w 4973099"/>
              <a:gd name="connsiteY48" fmla="*/ 6858001 h 6858001"/>
              <a:gd name="connsiteX49" fmla="*/ 0 w 4973099"/>
              <a:gd name="connsiteY49" fmla="*/ 6858001 h 6858001"/>
              <a:gd name="connsiteX50" fmla="*/ 0 w 4973099"/>
              <a:gd name="connsiteY50" fmla="*/ 1 h 6858001"/>
              <a:gd name="connsiteX51" fmla="*/ 3628384 w 4973099"/>
              <a:gd name="connsiteY51"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973099" h="6858001">
                <a:moveTo>
                  <a:pt x="3628384" y="0"/>
                </a:moveTo>
                <a:lnTo>
                  <a:pt x="4971922" y="0"/>
                </a:lnTo>
                <a:lnTo>
                  <a:pt x="4946877" y="155677"/>
                </a:lnTo>
                <a:lnTo>
                  <a:pt x="4923008" y="310668"/>
                </a:lnTo>
                <a:lnTo>
                  <a:pt x="4899644" y="466344"/>
                </a:lnTo>
                <a:lnTo>
                  <a:pt x="4879641" y="622707"/>
                </a:lnTo>
                <a:lnTo>
                  <a:pt x="4859470" y="778383"/>
                </a:lnTo>
                <a:lnTo>
                  <a:pt x="4840644" y="934746"/>
                </a:lnTo>
                <a:lnTo>
                  <a:pt x="4824508" y="1089051"/>
                </a:lnTo>
                <a:lnTo>
                  <a:pt x="4809212" y="1245413"/>
                </a:lnTo>
                <a:lnTo>
                  <a:pt x="4795260" y="1401090"/>
                </a:lnTo>
                <a:lnTo>
                  <a:pt x="4783158" y="1554023"/>
                </a:lnTo>
                <a:lnTo>
                  <a:pt x="4771055" y="1709014"/>
                </a:lnTo>
                <a:lnTo>
                  <a:pt x="4760970" y="1861947"/>
                </a:lnTo>
                <a:lnTo>
                  <a:pt x="4753070" y="2014881"/>
                </a:lnTo>
                <a:lnTo>
                  <a:pt x="4744833" y="2167128"/>
                </a:lnTo>
                <a:lnTo>
                  <a:pt x="4737942" y="2318004"/>
                </a:lnTo>
                <a:lnTo>
                  <a:pt x="4733067" y="2467509"/>
                </a:lnTo>
                <a:lnTo>
                  <a:pt x="4728865" y="2617013"/>
                </a:lnTo>
                <a:lnTo>
                  <a:pt x="4724831" y="2765146"/>
                </a:lnTo>
                <a:lnTo>
                  <a:pt x="4722982" y="2911221"/>
                </a:lnTo>
                <a:lnTo>
                  <a:pt x="4720965" y="3057297"/>
                </a:lnTo>
                <a:lnTo>
                  <a:pt x="4719956" y="3201315"/>
                </a:lnTo>
                <a:lnTo>
                  <a:pt x="4720965" y="3343961"/>
                </a:lnTo>
                <a:lnTo>
                  <a:pt x="4720965" y="3485236"/>
                </a:lnTo>
                <a:lnTo>
                  <a:pt x="4722982" y="3625139"/>
                </a:lnTo>
                <a:lnTo>
                  <a:pt x="4726007" y="3762299"/>
                </a:lnTo>
                <a:lnTo>
                  <a:pt x="4728865" y="3898087"/>
                </a:lnTo>
                <a:lnTo>
                  <a:pt x="4732059" y="4031133"/>
                </a:lnTo>
                <a:lnTo>
                  <a:pt x="4736933" y="4163492"/>
                </a:lnTo>
                <a:lnTo>
                  <a:pt x="4742144" y="4293793"/>
                </a:lnTo>
                <a:lnTo>
                  <a:pt x="4746850" y="4421352"/>
                </a:lnTo>
                <a:lnTo>
                  <a:pt x="4760130" y="4670298"/>
                </a:lnTo>
                <a:lnTo>
                  <a:pt x="4774249" y="4908956"/>
                </a:lnTo>
                <a:lnTo>
                  <a:pt x="4789041" y="5138013"/>
                </a:lnTo>
                <a:lnTo>
                  <a:pt x="4805346" y="5354726"/>
                </a:lnTo>
                <a:lnTo>
                  <a:pt x="4822323" y="5561838"/>
                </a:lnTo>
                <a:lnTo>
                  <a:pt x="4840644" y="5753862"/>
                </a:lnTo>
                <a:lnTo>
                  <a:pt x="4858630" y="5934227"/>
                </a:lnTo>
                <a:lnTo>
                  <a:pt x="4876615" y="6100191"/>
                </a:lnTo>
                <a:lnTo>
                  <a:pt x="4893592" y="6252438"/>
                </a:lnTo>
                <a:lnTo>
                  <a:pt x="4909729" y="6387541"/>
                </a:lnTo>
                <a:lnTo>
                  <a:pt x="4925025" y="6509613"/>
                </a:lnTo>
                <a:lnTo>
                  <a:pt x="4937800" y="6612483"/>
                </a:lnTo>
                <a:lnTo>
                  <a:pt x="4949902" y="6698894"/>
                </a:lnTo>
                <a:lnTo>
                  <a:pt x="4967216" y="6817538"/>
                </a:lnTo>
                <a:lnTo>
                  <a:pt x="4973099" y="6858000"/>
                </a:lnTo>
                <a:lnTo>
                  <a:pt x="4075210" y="6858000"/>
                </a:lnTo>
                <a:lnTo>
                  <a:pt x="4075210" y="6858001"/>
                </a:lnTo>
                <a:lnTo>
                  <a:pt x="0" y="6858001"/>
                </a:lnTo>
                <a:lnTo>
                  <a:pt x="0" y="1"/>
                </a:lnTo>
                <a:lnTo>
                  <a:pt x="3628384" y="1"/>
                </a:lnTo>
                <a:close/>
              </a:path>
            </a:pathLst>
          </a:custGeom>
        </p:spPr>
      </p:pic>
      <p:sp>
        <p:nvSpPr>
          <p:cNvPr id="42" name="Rectangle 41">
            <a:extLst>
              <a:ext uri="{FF2B5EF4-FFF2-40B4-BE49-F238E27FC236}">
                <a16:creationId xmlns:a16="http://schemas.microsoft.com/office/drawing/2014/main" id="{D6F18ACE-6E82-4ADC-8A2F-A1771B309B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ymbol zastępczy tekstu 3">
            <a:extLst>
              <a:ext uri="{FF2B5EF4-FFF2-40B4-BE49-F238E27FC236}">
                <a16:creationId xmlns:a16="http://schemas.microsoft.com/office/drawing/2014/main" id="{743DE342-19F0-47D3-B6FD-88F13385DA59}"/>
              </a:ext>
            </a:extLst>
          </p:cNvPr>
          <p:cNvSpPr>
            <a:spLocks noGrp="1"/>
          </p:cNvSpPr>
          <p:nvPr>
            <p:ph type="body" sz="half" idx="2"/>
          </p:nvPr>
        </p:nvSpPr>
        <p:spPr>
          <a:xfrm>
            <a:off x="5410950" y="1141408"/>
            <a:ext cx="4638903" cy="5106992"/>
          </a:xfrm>
        </p:spPr>
        <p:txBody>
          <a:bodyPr vert="horz" lIns="91440" tIns="45720" rIns="91440" bIns="45720" rtlCol="0">
            <a:normAutofit/>
          </a:bodyPr>
          <a:lstStyle/>
          <a:p>
            <a:pPr>
              <a:buFont typeface="Wingdings 3" charset="2"/>
              <a:buChar char=""/>
            </a:pPr>
            <a:r>
              <a:rPr lang="pl-PL" sz="2000" dirty="0"/>
              <a:t>Efektywny, przez szybkie nagrzewanie</a:t>
            </a:r>
          </a:p>
          <a:p>
            <a:pPr>
              <a:buFont typeface="Wingdings 3" charset="2"/>
              <a:buChar char=""/>
            </a:pPr>
            <a:r>
              <a:rPr lang="pl-PL" sz="2000" dirty="0"/>
              <a:t>Bezpieczny (niskie ryzyko porażenia prądem)</a:t>
            </a:r>
          </a:p>
          <a:p>
            <a:pPr>
              <a:buFont typeface="Wingdings 3" charset="2"/>
              <a:buChar char=""/>
            </a:pPr>
            <a:r>
              <a:rPr lang="pl-PL" sz="2000" dirty="0"/>
              <a:t>Zdrowy (alergie, kurze, pyłki)</a:t>
            </a:r>
          </a:p>
          <a:p>
            <a:pPr>
              <a:buFont typeface="Wingdings 3" charset="2"/>
              <a:buChar char=""/>
            </a:pPr>
            <a:r>
              <a:rPr lang="pl-PL" sz="2000" dirty="0"/>
              <a:t>Komfortowy (brak grzejników, kotłowni)</a:t>
            </a:r>
          </a:p>
          <a:p>
            <a:pPr>
              <a:buFont typeface="Wingdings 3" charset="2"/>
              <a:buChar char=""/>
            </a:pPr>
            <a:r>
              <a:rPr lang="pl-PL" sz="2000" dirty="0"/>
              <a:t>Ekonomiczny (30 lat gwarancji, 0zł z fotowoltaiką)</a:t>
            </a:r>
          </a:p>
          <a:p>
            <a:pPr>
              <a:buFont typeface="Wingdings 3" charset="2"/>
              <a:buChar char=""/>
            </a:pPr>
            <a:r>
              <a:rPr lang="pl-PL" sz="2000" dirty="0"/>
              <a:t>Nowoczesny (sterowanie przez aplikację, energia ze słońca)</a:t>
            </a:r>
          </a:p>
          <a:p>
            <a:pPr>
              <a:buFont typeface="Wingdings 3" charset="2"/>
              <a:buChar char=""/>
            </a:pPr>
            <a:r>
              <a:rPr lang="pl-PL" sz="2000" dirty="0"/>
              <a:t>Ekologiczny (zero emisji CO2)</a:t>
            </a:r>
            <a:endParaRPr lang="en-US" sz="2000" dirty="0"/>
          </a:p>
        </p:txBody>
      </p:sp>
      <p:sp>
        <p:nvSpPr>
          <p:cNvPr id="12" name="pole tekstowe 11">
            <a:extLst>
              <a:ext uri="{FF2B5EF4-FFF2-40B4-BE49-F238E27FC236}">
                <a16:creationId xmlns:a16="http://schemas.microsoft.com/office/drawing/2014/main" id="{580E3F05-ED14-464C-80C5-040A502E0627}"/>
              </a:ext>
            </a:extLst>
          </p:cNvPr>
          <p:cNvSpPr txBox="1"/>
          <p:nvPr/>
        </p:nvSpPr>
        <p:spPr>
          <a:xfrm>
            <a:off x="5339255" y="388883"/>
            <a:ext cx="4687614" cy="369332"/>
          </a:xfrm>
          <a:prstGeom prst="rect">
            <a:avLst/>
          </a:prstGeom>
          <a:noFill/>
        </p:spPr>
        <p:txBody>
          <a:bodyPr wrap="square" rtlCol="0">
            <a:spAutoFit/>
          </a:bodyPr>
          <a:lstStyle/>
          <a:p>
            <a:r>
              <a:rPr lang="pl-PL" dirty="0" err="1"/>
              <a:t>Dream</a:t>
            </a:r>
            <a:r>
              <a:rPr lang="pl-PL" dirty="0"/>
              <a:t> </a:t>
            </a:r>
            <a:r>
              <a:rPr lang="pl-PL" dirty="0" err="1"/>
              <a:t>Heat</a:t>
            </a:r>
            <a:r>
              <a:rPr lang="pl-PL" dirty="0"/>
              <a:t> jest:</a:t>
            </a:r>
          </a:p>
        </p:txBody>
      </p:sp>
    </p:spTree>
    <p:extLst>
      <p:ext uri="{BB962C8B-B14F-4D97-AF65-F5344CB8AC3E}">
        <p14:creationId xmlns:p14="http://schemas.microsoft.com/office/powerpoint/2010/main" val="10097459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15000">
              <a:schemeClr val="tx2"/>
            </a:gs>
            <a:gs pos="75000">
              <a:schemeClr val="tx1">
                <a:lumMod val="65000"/>
              </a:schemeClr>
            </a:gs>
          </a:gsLst>
          <a:lin ang="8100000" scaled="1"/>
          <a:tileRect/>
        </a:gradFill>
        <a:effectLst/>
      </p:bgPr>
    </p:bg>
    <p:spTree>
      <p:nvGrpSpPr>
        <p:cNvPr id="1" name=""/>
        <p:cNvGrpSpPr/>
        <p:nvPr/>
      </p:nvGrpSpPr>
      <p:grpSpPr>
        <a:xfrm>
          <a:off x="0" y="0"/>
          <a:ext cx="0" cy="0"/>
          <a:chOff x="0" y="0"/>
          <a:chExt cx="0" cy="0"/>
        </a:xfrm>
      </p:grpSpPr>
      <p:pic>
        <p:nvPicPr>
          <p:cNvPr id="6" name="Grafika 5">
            <a:extLst>
              <a:ext uri="{FF2B5EF4-FFF2-40B4-BE49-F238E27FC236}">
                <a16:creationId xmlns:a16="http://schemas.microsoft.com/office/drawing/2014/main" id="{01F36268-E2FA-4B9E-8798-275C9166BA6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5641" y="3010410"/>
            <a:ext cx="10274470" cy="837179"/>
          </a:xfrm>
          <a:prstGeom prst="rect">
            <a:avLst/>
          </a:prstGeom>
        </p:spPr>
      </p:pic>
      <p:pic>
        <p:nvPicPr>
          <p:cNvPr id="7" name="Grafika 6">
            <a:extLst>
              <a:ext uri="{FF2B5EF4-FFF2-40B4-BE49-F238E27FC236}">
                <a16:creationId xmlns:a16="http://schemas.microsoft.com/office/drawing/2014/main" id="{00E4FE49-8C3C-4812-A245-1A7F3FC31F7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40212" y="1598782"/>
            <a:ext cx="2970635" cy="837179"/>
          </a:xfrm>
          <a:prstGeom prst="rect">
            <a:avLst/>
          </a:prstGeom>
        </p:spPr>
      </p:pic>
      <p:pic>
        <p:nvPicPr>
          <p:cNvPr id="8" name="Grafika 7">
            <a:extLst>
              <a:ext uri="{FF2B5EF4-FFF2-40B4-BE49-F238E27FC236}">
                <a16:creationId xmlns:a16="http://schemas.microsoft.com/office/drawing/2014/main" id="{6ACB7BC5-702C-4777-AAB7-A3444D7C83C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05602" y="1684791"/>
            <a:ext cx="2156370" cy="837179"/>
          </a:xfrm>
          <a:prstGeom prst="rect">
            <a:avLst/>
          </a:prstGeom>
        </p:spPr>
      </p:pic>
      <p:pic>
        <p:nvPicPr>
          <p:cNvPr id="9" name="Grafika 8">
            <a:extLst>
              <a:ext uri="{FF2B5EF4-FFF2-40B4-BE49-F238E27FC236}">
                <a16:creationId xmlns:a16="http://schemas.microsoft.com/office/drawing/2014/main" id="{EBEAA79B-A384-449A-AEB4-32C2C6672BF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649625" y="466118"/>
            <a:ext cx="3581878" cy="2544292"/>
          </a:xfrm>
          <a:prstGeom prst="rect">
            <a:avLst/>
          </a:prstGeom>
        </p:spPr>
      </p:pic>
      <p:pic>
        <p:nvPicPr>
          <p:cNvPr id="10" name="Grafika 9">
            <a:extLst>
              <a:ext uri="{FF2B5EF4-FFF2-40B4-BE49-F238E27FC236}">
                <a16:creationId xmlns:a16="http://schemas.microsoft.com/office/drawing/2014/main" id="{53C97B76-1541-4AEA-A75C-42183593D7C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229479" y="491555"/>
            <a:ext cx="2592102" cy="712116"/>
          </a:xfrm>
          <a:prstGeom prst="rect">
            <a:avLst/>
          </a:prstGeom>
        </p:spPr>
      </p:pic>
      <p:pic>
        <p:nvPicPr>
          <p:cNvPr id="11" name="Grafika 10">
            <a:extLst>
              <a:ext uri="{FF2B5EF4-FFF2-40B4-BE49-F238E27FC236}">
                <a16:creationId xmlns:a16="http://schemas.microsoft.com/office/drawing/2014/main" id="{4B138207-6E8F-45A6-8E10-76DD436325B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74044" y="546139"/>
            <a:ext cx="4575856" cy="421887"/>
          </a:xfrm>
          <a:prstGeom prst="rect">
            <a:avLst/>
          </a:prstGeom>
        </p:spPr>
      </p:pic>
      <p:pic>
        <p:nvPicPr>
          <p:cNvPr id="12" name="Grafika 11">
            <a:extLst>
              <a:ext uri="{FF2B5EF4-FFF2-40B4-BE49-F238E27FC236}">
                <a16:creationId xmlns:a16="http://schemas.microsoft.com/office/drawing/2014/main" id="{B94C9F4A-F522-4A23-911B-119CEE74AB9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61913" y="4969752"/>
            <a:ext cx="939800" cy="920221"/>
          </a:xfrm>
          <a:prstGeom prst="rect">
            <a:avLst/>
          </a:prstGeom>
        </p:spPr>
      </p:pic>
      <p:pic>
        <p:nvPicPr>
          <p:cNvPr id="13" name="Grafika 12">
            <a:extLst>
              <a:ext uri="{FF2B5EF4-FFF2-40B4-BE49-F238E27FC236}">
                <a16:creationId xmlns:a16="http://schemas.microsoft.com/office/drawing/2014/main" id="{A5E97211-BDAB-4F2B-A3DE-FCFBDE4C9EAE}"/>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821581" y="4535770"/>
            <a:ext cx="939800" cy="1361505"/>
          </a:xfrm>
          <a:prstGeom prst="rect">
            <a:avLst/>
          </a:prstGeom>
        </p:spPr>
      </p:pic>
      <p:pic>
        <p:nvPicPr>
          <p:cNvPr id="14" name="Grafika 13">
            <a:extLst>
              <a:ext uri="{FF2B5EF4-FFF2-40B4-BE49-F238E27FC236}">
                <a16:creationId xmlns:a16="http://schemas.microsoft.com/office/drawing/2014/main" id="{74B62E90-849B-45F9-984B-1262B4245ED0}"/>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7706839" y="4654835"/>
            <a:ext cx="1295400" cy="1190625"/>
          </a:xfrm>
          <a:prstGeom prst="rect">
            <a:avLst/>
          </a:prstGeom>
        </p:spPr>
      </p:pic>
      <p:pic>
        <p:nvPicPr>
          <p:cNvPr id="18" name="Obraz 17" descr="Obraz zawierający rysunek&#10;&#10;Opis wygenerowany automatycznie">
            <a:extLst>
              <a:ext uri="{FF2B5EF4-FFF2-40B4-BE49-F238E27FC236}">
                <a16:creationId xmlns:a16="http://schemas.microsoft.com/office/drawing/2014/main" id="{22D20E61-D10B-4604-B81F-1651153A6459}"/>
              </a:ext>
            </a:extLst>
          </p:cNvPr>
          <p:cNvPicPr>
            <a:picLocks noChangeAspect="1"/>
          </p:cNvPicPr>
          <p:nvPr/>
        </p:nvPicPr>
        <p:blipFill>
          <a:blip r:embed="rId20"/>
          <a:stretch>
            <a:fillRect/>
          </a:stretch>
        </p:blipFill>
        <p:spPr>
          <a:xfrm>
            <a:off x="2566731" y="4685384"/>
            <a:ext cx="2795649" cy="1572552"/>
          </a:xfrm>
          <a:prstGeom prst="rect">
            <a:avLst/>
          </a:prstGeom>
        </p:spPr>
      </p:pic>
      <p:pic>
        <p:nvPicPr>
          <p:cNvPr id="19" name="Grafika 18">
            <a:extLst>
              <a:ext uri="{FF2B5EF4-FFF2-40B4-BE49-F238E27FC236}">
                <a16:creationId xmlns:a16="http://schemas.microsoft.com/office/drawing/2014/main" id="{68AE2ABD-7EDC-4A2E-8185-A4D805182277}"/>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5927398" y="4685384"/>
            <a:ext cx="960100" cy="1129529"/>
          </a:xfrm>
          <a:prstGeom prst="rect">
            <a:avLst/>
          </a:prstGeom>
        </p:spPr>
      </p:pic>
    </p:spTree>
    <p:extLst>
      <p:ext uri="{BB962C8B-B14F-4D97-AF65-F5344CB8AC3E}">
        <p14:creationId xmlns:p14="http://schemas.microsoft.com/office/powerpoint/2010/main" val="1700625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2000"/>
                                        <p:tgtEl>
                                          <p:spTgt spid="6"/>
                                        </p:tgtEl>
                                      </p:cBhvr>
                                    </p:animEffect>
                                  </p:childTnLst>
                                </p:cTn>
                              </p:par>
                            </p:childTnLst>
                          </p:cTn>
                        </p:par>
                        <p:par>
                          <p:cTn id="8" fill="hold">
                            <p:stCondLst>
                              <p:cond delay="2000"/>
                            </p:stCondLst>
                            <p:childTnLst>
                              <p:par>
                                <p:cTn id="9" presetID="10" presetClass="entr" presetSubtype="0" fill="hold" nodeType="afterEffect">
                                  <p:stCondLst>
                                    <p:cond delay="25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500"/>
                                        <p:tgtEl>
                                          <p:spTgt spid="9"/>
                                        </p:tgtEl>
                                      </p:cBhvr>
                                    </p:animEffect>
                                  </p:childTnLst>
                                </p:cTn>
                              </p:par>
                            </p:childTnLst>
                          </p:cTn>
                        </p:par>
                        <p:par>
                          <p:cTn id="12" fill="hold">
                            <p:stCondLst>
                              <p:cond delay="3750"/>
                            </p:stCondLst>
                            <p:childTnLst>
                              <p:par>
                                <p:cTn id="13" presetID="10" presetClass="entr" presetSubtype="0" fill="hold" nodeType="afterEffect">
                                  <p:stCondLst>
                                    <p:cond delay="25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500"/>
                                        <p:tgtEl>
                                          <p:spTgt spid="11"/>
                                        </p:tgtEl>
                                      </p:cBhvr>
                                    </p:animEffect>
                                  </p:childTnLst>
                                </p:cTn>
                              </p:par>
                            </p:childTnLst>
                          </p:cTn>
                        </p:par>
                        <p:par>
                          <p:cTn id="16" fill="hold">
                            <p:stCondLst>
                              <p:cond delay="5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500"/>
                                        <p:tgtEl>
                                          <p:spTgt spid="12"/>
                                        </p:tgtEl>
                                      </p:cBhvr>
                                    </p:animEffect>
                                  </p:childTnLst>
                                </p:cTn>
                              </p:par>
                            </p:childTnLst>
                          </p:cTn>
                        </p:par>
                        <p:par>
                          <p:cTn id="20" fill="hold">
                            <p:stCondLst>
                              <p:cond delay="7000"/>
                            </p:stCondLst>
                            <p:childTnLst>
                              <p:par>
                                <p:cTn id="21" presetID="10" presetClass="entr" presetSubtype="0"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500"/>
                                        <p:tgtEl>
                                          <p:spTgt spid="18"/>
                                        </p:tgtEl>
                                      </p:cBhvr>
                                    </p:animEffect>
                                  </p:childTnLst>
                                </p:cTn>
                              </p:par>
                            </p:childTnLst>
                          </p:cTn>
                        </p:par>
                        <p:par>
                          <p:cTn id="24" fill="hold">
                            <p:stCondLst>
                              <p:cond delay="8500"/>
                            </p:stCondLst>
                            <p:childTnLst>
                              <p:par>
                                <p:cTn id="25" presetID="10"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500"/>
                                        <p:tgtEl>
                                          <p:spTgt spid="8"/>
                                        </p:tgtEl>
                                      </p:cBhvr>
                                    </p:animEffect>
                                  </p:childTnLst>
                                </p:cTn>
                              </p:par>
                            </p:childTnLst>
                          </p:cTn>
                        </p:par>
                        <p:par>
                          <p:cTn id="28" fill="hold">
                            <p:stCondLst>
                              <p:cond delay="10000"/>
                            </p:stCondLst>
                            <p:childTnLst>
                              <p:par>
                                <p:cTn id="29" presetID="10" presetClass="entr" presetSubtype="0"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500"/>
                                        <p:tgtEl>
                                          <p:spTgt spid="10"/>
                                        </p:tgtEl>
                                      </p:cBhvr>
                                    </p:animEffect>
                                  </p:childTnLst>
                                </p:cTn>
                              </p:par>
                            </p:childTnLst>
                          </p:cTn>
                        </p:par>
                        <p:par>
                          <p:cTn id="32" fill="hold">
                            <p:stCondLst>
                              <p:cond delay="11500"/>
                            </p:stCondLst>
                            <p:childTnLst>
                              <p:par>
                                <p:cTn id="33" presetID="10" presetClass="entr" presetSubtype="0"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500"/>
                                        <p:tgtEl>
                                          <p:spTgt spid="7"/>
                                        </p:tgtEl>
                                      </p:cBhvr>
                                    </p:animEffect>
                                  </p:childTnLst>
                                </p:cTn>
                              </p:par>
                            </p:childTnLst>
                          </p:cTn>
                        </p:par>
                        <p:par>
                          <p:cTn id="36" fill="hold">
                            <p:stCondLst>
                              <p:cond delay="13000"/>
                            </p:stCondLst>
                            <p:childTnLst>
                              <p:par>
                                <p:cTn id="37" presetID="10" presetClass="entr" presetSubtype="0" fill="hold"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500"/>
                                        <p:tgtEl>
                                          <p:spTgt spid="14"/>
                                        </p:tgtEl>
                                      </p:cBhvr>
                                    </p:animEffect>
                                  </p:childTnLst>
                                </p:cTn>
                              </p:par>
                            </p:childTnLst>
                          </p:cTn>
                        </p:par>
                        <p:par>
                          <p:cTn id="40" fill="hold">
                            <p:stCondLst>
                              <p:cond delay="14500"/>
                            </p:stCondLst>
                            <p:childTnLst>
                              <p:par>
                                <p:cTn id="41" presetID="10" presetClass="entr" presetSubtype="0" fill="hold"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500"/>
                                        <p:tgtEl>
                                          <p:spTgt spid="13"/>
                                        </p:tgtEl>
                                      </p:cBhvr>
                                    </p:animEffect>
                                  </p:childTnLst>
                                </p:cTn>
                              </p:par>
                            </p:childTnLst>
                          </p:cTn>
                        </p:par>
                        <p:par>
                          <p:cTn id="44" fill="hold">
                            <p:stCondLst>
                              <p:cond delay="16000"/>
                            </p:stCondLst>
                            <p:childTnLst>
                              <p:par>
                                <p:cTn id="45" presetID="10" presetClass="entr" presetSubtype="0" fill="hold" nodeType="after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1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4911E0C-EC61-471A-8BD5-43C3F043A5C5}"/>
              </a:ext>
            </a:extLst>
          </p:cNvPr>
          <p:cNvSpPr>
            <a:spLocks noGrp="1"/>
          </p:cNvSpPr>
          <p:nvPr>
            <p:ph type="title"/>
          </p:nvPr>
        </p:nvSpPr>
        <p:spPr>
          <a:xfrm>
            <a:off x="951756" y="1747802"/>
            <a:ext cx="9955155" cy="566738"/>
          </a:xfrm>
        </p:spPr>
        <p:txBody>
          <a:bodyPr>
            <a:normAutofit fontScale="90000"/>
          </a:bodyPr>
          <a:lstStyle/>
          <a:p>
            <a:r>
              <a:rPr lang="pl-PL" dirty="0"/>
              <a:t>Inicjatywa partnerska stworzona dla potrzeb klientów, prezentująca nowoczesne technologie</a:t>
            </a:r>
          </a:p>
        </p:txBody>
      </p:sp>
      <p:pic>
        <p:nvPicPr>
          <p:cNvPr id="5" name="Grafika 4">
            <a:extLst>
              <a:ext uri="{FF2B5EF4-FFF2-40B4-BE49-F238E27FC236}">
                <a16:creationId xmlns:a16="http://schemas.microsoft.com/office/drawing/2014/main" id="{CA29EBD4-F35F-4370-9057-5C2FBC2E09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5641" y="552064"/>
            <a:ext cx="9440473" cy="769224"/>
          </a:xfrm>
          <a:prstGeom prst="rect">
            <a:avLst/>
          </a:prstGeom>
        </p:spPr>
      </p:pic>
      <p:sp>
        <p:nvSpPr>
          <p:cNvPr id="6" name="pole tekstowe 5">
            <a:extLst>
              <a:ext uri="{FF2B5EF4-FFF2-40B4-BE49-F238E27FC236}">
                <a16:creationId xmlns:a16="http://schemas.microsoft.com/office/drawing/2014/main" id="{4A6660C3-7721-493A-9694-6DBD15204F11}"/>
              </a:ext>
            </a:extLst>
          </p:cNvPr>
          <p:cNvSpPr txBox="1"/>
          <p:nvPr/>
        </p:nvSpPr>
        <p:spPr>
          <a:xfrm>
            <a:off x="951755" y="2612617"/>
            <a:ext cx="9955155" cy="3693319"/>
          </a:xfrm>
          <a:prstGeom prst="rect">
            <a:avLst/>
          </a:prstGeom>
          <a:noFill/>
        </p:spPr>
        <p:txBody>
          <a:bodyPr wrap="square" rtlCol="0">
            <a:spAutoFit/>
          </a:bodyPr>
          <a:lstStyle/>
          <a:p>
            <a:r>
              <a:rPr lang="pl-PL" dirty="0"/>
              <a:t>Wszystkie marki prezentowane na stronie wyróżniają się ponadprzeciętną </a:t>
            </a:r>
            <a:r>
              <a:rPr lang="pl-PL" b="1" dirty="0"/>
              <a:t>efektywnością</a:t>
            </a:r>
            <a:r>
              <a:rPr lang="pl-PL" dirty="0"/>
              <a:t> </a:t>
            </a:r>
            <a:r>
              <a:rPr lang="pl-PL" b="1" dirty="0"/>
              <a:t>użytkową</a:t>
            </a:r>
            <a:r>
              <a:rPr lang="pl-PL" dirty="0"/>
              <a:t>, dodatkowo produkty tych marek oznaczają się </a:t>
            </a:r>
            <a:r>
              <a:rPr lang="pl-PL" b="1" dirty="0"/>
              <a:t>wysoką integralnością </a:t>
            </a:r>
            <a:r>
              <a:rPr lang="pl-PL" dirty="0"/>
              <a:t>w odpowiedniej instalacji wspólnej.</a:t>
            </a:r>
          </a:p>
          <a:p>
            <a:endParaRPr lang="pl-PL" dirty="0"/>
          </a:p>
          <a:p>
            <a:r>
              <a:rPr lang="pl-PL" dirty="0"/>
              <a:t>Ideą stworzenia systemu OSDZZ jest </a:t>
            </a:r>
            <a:r>
              <a:rPr lang="pl-PL" b="1" dirty="0"/>
              <a:t>ochrona środowiska naturalnego</a:t>
            </a:r>
            <a:r>
              <a:rPr lang="pl-PL" dirty="0"/>
              <a:t>, oraz </a:t>
            </a:r>
            <a:r>
              <a:rPr lang="pl-PL" b="1" dirty="0"/>
              <a:t>oszczędności użytkownika końcowego</a:t>
            </a:r>
            <a:r>
              <a:rPr lang="pl-PL" dirty="0"/>
              <a:t>, wynikające z konieczności ogrzewania domu. Działania te są zgodne z OZE. </a:t>
            </a:r>
          </a:p>
          <a:p>
            <a:r>
              <a:rPr lang="pl-PL" dirty="0"/>
              <a:t>Prawidłowe zbilansowanie systemu produkcji energii  z paneli fotowoltaicznych oraz inteligentnej technologii ogrzewania na podczerwień Dream Heat, ma na celu obniżenie kosztów ogrzewania, nawet do 0zł. </a:t>
            </a:r>
          </a:p>
          <a:p>
            <a:r>
              <a:rPr lang="pl-PL" dirty="0"/>
              <a:t>Jest to rewolucja technologiczna XXI w. Dzięki takiemu rozwiązaniu każdy użytkownik przyczynia się do ochrony naszej planety, wykorzystując naturalne źródło pozyskiwania energii jakim jest słońce. </a:t>
            </a:r>
          </a:p>
        </p:txBody>
      </p:sp>
    </p:spTree>
    <p:extLst>
      <p:ext uri="{BB962C8B-B14F-4D97-AF65-F5344CB8AC3E}">
        <p14:creationId xmlns:p14="http://schemas.microsoft.com/office/powerpoint/2010/main" val="1653586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tekstu 3">
            <a:extLst>
              <a:ext uri="{FF2B5EF4-FFF2-40B4-BE49-F238E27FC236}">
                <a16:creationId xmlns:a16="http://schemas.microsoft.com/office/drawing/2014/main" id="{D9233DDD-0A8A-46D1-9060-B398EED4BF36}"/>
              </a:ext>
            </a:extLst>
          </p:cNvPr>
          <p:cNvSpPr>
            <a:spLocks noGrp="1"/>
          </p:cNvSpPr>
          <p:nvPr>
            <p:ph type="body" sz="half" idx="2"/>
          </p:nvPr>
        </p:nvSpPr>
        <p:spPr>
          <a:xfrm>
            <a:off x="1154956" y="526495"/>
            <a:ext cx="8825656" cy="1904999"/>
          </a:xfrm>
        </p:spPr>
        <p:txBody>
          <a:bodyPr>
            <a:noAutofit/>
          </a:bodyPr>
          <a:lstStyle/>
          <a:p>
            <a:r>
              <a:rPr lang="pl-PL" sz="1600" dirty="0"/>
              <a:t>Laboratorium 24h on-line</a:t>
            </a:r>
          </a:p>
          <a:p>
            <a:r>
              <a:rPr lang="pl-PL" sz="1600" dirty="0"/>
              <a:t>W 2019 roku dołączyliśmy do projektu firmy APA </a:t>
            </a:r>
            <a:r>
              <a:rPr lang="pl-PL" sz="1600" dirty="0" err="1"/>
              <a:t>Group</a:t>
            </a:r>
            <a:r>
              <a:rPr lang="pl-PL" sz="1600" dirty="0"/>
              <a:t> w obiekcie Black House w Gliwicach. Dokładnie opomiarowane pomieszczenie na żywo pokazuje bieżące zużycie energii, które można monitorować na stronie internetowej lub aplikacji mobilnej. </a:t>
            </a:r>
          </a:p>
          <a:p>
            <a:r>
              <a:rPr lang="pl-PL" sz="1600" dirty="0"/>
              <a:t>www.dreamheat.eu/labolatorium</a:t>
            </a:r>
          </a:p>
        </p:txBody>
      </p:sp>
      <p:pic>
        <p:nvPicPr>
          <p:cNvPr id="5" name="Grafika 4">
            <a:extLst>
              <a:ext uri="{FF2B5EF4-FFF2-40B4-BE49-F238E27FC236}">
                <a16:creationId xmlns:a16="http://schemas.microsoft.com/office/drawing/2014/main" id="{85628B9F-2A91-4868-9F69-ED6D9CBD3C0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80438" y="2297727"/>
            <a:ext cx="4438650" cy="2965164"/>
          </a:xfrm>
          <a:prstGeom prst="rect">
            <a:avLst/>
          </a:prstGeom>
        </p:spPr>
      </p:pic>
      <p:sp>
        <p:nvSpPr>
          <p:cNvPr id="6" name="pole tekstowe 5">
            <a:extLst>
              <a:ext uri="{FF2B5EF4-FFF2-40B4-BE49-F238E27FC236}">
                <a16:creationId xmlns:a16="http://schemas.microsoft.com/office/drawing/2014/main" id="{CA04A816-8466-43B7-AC4A-DB1501B0EBF7}"/>
              </a:ext>
            </a:extLst>
          </p:cNvPr>
          <p:cNvSpPr txBox="1"/>
          <p:nvPr/>
        </p:nvSpPr>
        <p:spPr>
          <a:xfrm>
            <a:off x="1154956" y="5588883"/>
            <a:ext cx="9114890" cy="646331"/>
          </a:xfrm>
          <a:prstGeom prst="rect">
            <a:avLst/>
          </a:prstGeom>
          <a:noFill/>
        </p:spPr>
        <p:txBody>
          <a:bodyPr wrap="square" rtlCol="0">
            <a:spAutoFit/>
          </a:bodyPr>
          <a:lstStyle/>
          <a:p>
            <a:r>
              <a:rPr lang="pl-PL" dirty="0"/>
              <a:t>Klienci przez 24h mogą sprawdzić zużycie prądu przy określonej fizyce budynku, kubaturze, temperaturze zadanej i zewnętrznej przez 24 godziny online</a:t>
            </a:r>
          </a:p>
        </p:txBody>
      </p:sp>
    </p:spTree>
    <p:extLst>
      <p:ext uri="{BB962C8B-B14F-4D97-AF65-F5344CB8AC3E}">
        <p14:creationId xmlns:p14="http://schemas.microsoft.com/office/powerpoint/2010/main" val="36517516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954293E-C5DA-4DB0-AECC-123B440EC4CB}"/>
              </a:ext>
            </a:extLst>
          </p:cNvPr>
          <p:cNvSpPr>
            <a:spLocks noGrp="1"/>
          </p:cNvSpPr>
          <p:nvPr>
            <p:ph type="title"/>
          </p:nvPr>
        </p:nvSpPr>
        <p:spPr>
          <a:xfrm>
            <a:off x="1814936" y="4800586"/>
            <a:ext cx="7505695" cy="903527"/>
          </a:xfrm>
        </p:spPr>
        <p:txBody>
          <a:bodyPr>
            <a:normAutofit/>
          </a:bodyPr>
          <a:lstStyle/>
          <a:p>
            <a:pPr algn="ctr"/>
            <a:r>
              <a:rPr lang="pl-PL" sz="4000" dirty="0"/>
              <a:t>Szkolenia</a:t>
            </a:r>
          </a:p>
        </p:txBody>
      </p:sp>
      <p:pic>
        <p:nvPicPr>
          <p:cNvPr id="5" name="Grafika 4">
            <a:extLst>
              <a:ext uri="{FF2B5EF4-FFF2-40B4-BE49-F238E27FC236}">
                <a16:creationId xmlns:a16="http://schemas.microsoft.com/office/drawing/2014/main" id="{2B3F8C3F-AD44-45AE-A49A-2D69FAD6D15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14936" y="1385195"/>
            <a:ext cx="7505695" cy="2921680"/>
          </a:xfrm>
          <a:prstGeom prst="rect">
            <a:avLst/>
          </a:prstGeom>
        </p:spPr>
      </p:pic>
    </p:spTree>
    <p:extLst>
      <p:ext uri="{BB962C8B-B14F-4D97-AF65-F5344CB8AC3E}">
        <p14:creationId xmlns:p14="http://schemas.microsoft.com/office/powerpoint/2010/main" val="24326400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tekstu 2">
            <a:extLst>
              <a:ext uri="{FF2B5EF4-FFF2-40B4-BE49-F238E27FC236}">
                <a16:creationId xmlns:a16="http://schemas.microsoft.com/office/drawing/2014/main" id="{E9992977-87CB-4BAD-A389-A613855F4865}"/>
              </a:ext>
            </a:extLst>
          </p:cNvPr>
          <p:cNvSpPr>
            <a:spLocks noGrp="1"/>
          </p:cNvSpPr>
          <p:nvPr>
            <p:ph type="body" sz="half" idx="2"/>
          </p:nvPr>
        </p:nvSpPr>
        <p:spPr>
          <a:xfrm>
            <a:off x="3189706" y="1624681"/>
            <a:ext cx="7045617" cy="4205514"/>
          </a:xfrm>
        </p:spPr>
        <p:txBody>
          <a:bodyPr>
            <a:normAutofit/>
          </a:bodyPr>
          <a:lstStyle/>
          <a:p>
            <a:r>
              <a:rPr lang="pl-PL" dirty="0"/>
              <a:t>- Prowadzimy szereg szkoleń dla instalatorów w całej Polsce </a:t>
            </a:r>
          </a:p>
          <a:p>
            <a:br>
              <a:rPr lang="pl-PL" dirty="0"/>
            </a:br>
            <a:r>
              <a:rPr lang="pl-PL" dirty="0"/>
              <a:t>- Zaczęliśmy współpracę z Centrum szkoleń w Bielsku Białej ZIAD</a:t>
            </a:r>
            <a:br>
              <a:rPr lang="pl-PL" dirty="0"/>
            </a:br>
            <a:endParaRPr lang="pl-PL" dirty="0"/>
          </a:p>
          <a:p>
            <a:endParaRPr lang="pl-PL" dirty="0"/>
          </a:p>
          <a:p>
            <a:r>
              <a:rPr lang="pl-PL" dirty="0"/>
              <a:t>- Nasi instalatorzy samodzielnie wykonują podczas szkoleń zestawy demonstracyjne dzięki którym mogą używać ich podczas prezentacji u swoich klientów zestawy są pakowane w kartonowe tuby dzięki czemu są estetyczne i łatwe w transporcie nie powodując uszkodzeń termostatu i podłączeń.</a:t>
            </a:r>
          </a:p>
          <a:p>
            <a:endParaRPr lang="pl-PL" dirty="0"/>
          </a:p>
        </p:txBody>
      </p:sp>
      <p:pic>
        <p:nvPicPr>
          <p:cNvPr id="4" name="Grafika 3">
            <a:extLst>
              <a:ext uri="{FF2B5EF4-FFF2-40B4-BE49-F238E27FC236}">
                <a16:creationId xmlns:a16="http://schemas.microsoft.com/office/drawing/2014/main" id="{04C0B269-DE2B-456B-820C-B9E7FE71F5C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78605" y="1624681"/>
            <a:ext cx="1349840" cy="1321719"/>
          </a:xfrm>
          <a:prstGeom prst="rect">
            <a:avLst/>
          </a:prstGeom>
        </p:spPr>
      </p:pic>
    </p:spTree>
    <p:extLst>
      <p:ext uri="{BB962C8B-B14F-4D97-AF65-F5344CB8AC3E}">
        <p14:creationId xmlns:p14="http://schemas.microsoft.com/office/powerpoint/2010/main" val="42128269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12E3267-7ABE-412B-8580-47EC0D1F61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3" name="Picture 12">
            <a:extLst>
              <a:ext uri="{FF2B5EF4-FFF2-40B4-BE49-F238E27FC236}">
                <a16:creationId xmlns:a16="http://schemas.microsoft.com/office/drawing/2014/main" id="{20B62C5A-2250-4380-AB23-DB87446CCED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5" name="Oval 14">
            <a:extLst>
              <a:ext uri="{FF2B5EF4-FFF2-40B4-BE49-F238E27FC236}">
                <a16:creationId xmlns:a16="http://schemas.microsoft.com/office/drawing/2014/main" id="{D42CF425-7213-4F89-B0FF-4C2BDDD9C6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7" name="Picture 16">
            <a:extLst>
              <a:ext uri="{FF2B5EF4-FFF2-40B4-BE49-F238E27FC236}">
                <a16:creationId xmlns:a16="http://schemas.microsoft.com/office/drawing/2014/main" id="{D35DA97D-88F8-4249-B650-4FC9FD50A38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9" name="Picture 18">
            <a:extLst>
              <a:ext uri="{FF2B5EF4-FFF2-40B4-BE49-F238E27FC236}">
                <a16:creationId xmlns:a16="http://schemas.microsoft.com/office/drawing/2014/main" id="{43F38673-6E30-4BAE-AC67-0B283EBF42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1" name="Rectangle 20">
            <a:extLst>
              <a:ext uri="{FF2B5EF4-FFF2-40B4-BE49-F238E27FC236}">
                <a16:creationId xmlns:a16="http://schemas.microsoft.com/office/drawing/2014/main" id="{202A25CB-1ED1-4C87-AB49-8D3BC684D1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pole tekstowe 3">
            <a:extLst>
              <a:ext uri="{FF2B5EF4-FFF2-40B4-BE49-F238E27FC236}">
                <a16:creationId xmlns:a16="http://schemas.microsoft.com/office/drawing/2014/main" id="{38DF4C14-0992-40F2-A027-2E744619D691}"/>
              </a:ext>
            </a:extLst>
          </p:cNvPr>
          <p:cNvSpPr txBox="1"/>
          <p:nvPr/>
        </p:nvSpPr>
        <p:spPr>
          <a:xfrm>
            <a:off x="646112" y="1661037"/>
            <a:ext cx="4165580" cy="1400530"/>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1700" dirty="0" err="1">
                <a:solidFill>
                  <a:schemeClr val="tx2"/>
                </a:solidFill>
                <a:latin typeface="+mj-lt"/>
                <a:ea typeface="+mj-ea"/>
                <a:cs typeface="+mj-cs"/>
              </a:rPr>
              <a:t>Dzięki</a:t>
            </a:r>
            <a:r>
              <a:rPr lang="en-US" sz="1700" dirty="0">
                <a:solidFill>
                  <a:schemeClr val="tx2"/>
                </a:solidFill>
                <a:latin typeface="+mj-lt"/>
                <a:ea typeface="+mj-ea"/>
                <a:cs typeface="+mj-cs"/>
              </a:rPr>
              <a:t> </a:t>
            </a:r>
            <a:r>
              <a:rPr lang="en-US" sz="1700" dirty="0" err="1">
                <a:solidFill>
                  <a:schemeClr val="tx2"/>
                </a:solidFill>
                <a:latin typeface="+mj-lt"/>
                <a:ea typeface="+mj-ea"/>
                <a:cs typeface="+mj-cs"/>
              </a:rPr>
              <a:t>prostemu</a:t>
            </a:r>
            <a:r>
              <a:rPr lang="en-US" sz="1700" dirty="0">
                <a:solidFill>
                  <a:schemeClr val="tx2"/>
                </a:solidFill>
                <a:latin typeface="+mj-lt"/>
                <a:ea typeface="+mj-ea"/>
                <a:cs typeface="+mj-cs"/>
              </a:rPr>
              <a:t> </a:t>
            </a:r>
            <a:r>
              <a:rPr lang="en-US" sz="1700" dirty="0" err="1">
                <a:solidFill>
                  <a:schemeClr val="tx2"/>
                </a:solidFill>
                <a:latin typeface="+mj-lt"/>
                <a:ea typeface="+mj-ea"/>
                <a:cs typeface="+mj-cs"/>
              </a:rPr>
              <a:t>systemowi</a:t>
            </a:r>
            <a:r>
              <a:rPr lang="en-US" sz="1700" dirty="0">
                <a:solidFill>
                  <a:schemeClr val="tx2"/>
                </a:solidFill>
                <a:latin typeface="+mj-lt"/>
                <a:ea typeface="+mj-ea"/>
                <a:cs typeface="+mj-cs"/>
              </a:rPr>
              <a:t> </a:t>
            </a:r>
            <a:r>
              <a:rPr lang="en-US" sz="1700" dirty="0" err="1">
                <a:solidFill>
                  <a:schemeClr val="tx2"/>
                </a:solidFill>
                <a:latin typeface="+mj-lt"/>
                <a:ea typeface="+mj-ea"/>
                <a:cs typeface="+mj-cs"/>
              </a:rPr>
              <a:t>montażu</a:t>
            </a:r>
            <a:r>
              <a:rPr lang="en-US" sz="1700" dirty="0">
                <a:solidFill>
                  <a:schemeClr val="tx2"/>
                </a:solidFill>
                <a:latin typeface="+mj-lt"/>
                <a:ea typeface="+mj-ea"/>
                <a:cs typeface="+mj-cs"/>
              </a:rPr>
              <a:t> </a:t>
            </a:r>
            <a:r>
              <a:rPr lang="en-US" sz="1700" dirty="0" err="1">
                <a:solidFill>
                  <a:schemeClr val="tx2"/>
                </a:solidFill>
                <a:latin typeface="+mj-lt"/>
                <a:ea typeface="+mj-ea"/>
                <a:cs typeface="+mj-cs"/>
              </a:rPr>
              <a:t>jedynymi</a:t>
            </a:r>
            <a:r>
              <a:rPr lang="en-US" sz="1700" dirty="0">
                <a:solidFill>
                  <a:schemeClr val="tx2"/>
                </a:solidFill>
                <a:latin typeface="+mj-lt"/>
                <a:ea typeface="+mj-ea"/>
                <a:cs typeface="+mj-cs"/>
              </a:rPr>
              <a:t> </a:t>
            </a:r>
            <a:r>
              <a:rPr lang="en-US" sz="1700" dirty="0" err="1">
                <a:solidFill>
                  <a:schemeClr val="tx2"/>
                </a:solidFill>
                <a:latin typeface="+mj-lt"/>
                <a:ea typeface="+mj-ea"/>
                <a:cs typeface="+mj-cs"/>
              </a:rPr>
              <a:t>narzędziami</a:t>
            </a:r>
            <a:r>
              <a:rPr lang="en-US" sz="1700" dirty="0">
                <a:solidFill>
                  <a:schemeClr val="tx2"/>
                </a:solidFill>
                <a:latin typeface="+mj-lt"/>
                <a:ea typeface="+mj-ea"/>
                <a:cs typeface="+mj-cs"/>
              </a:rPr>
              <a:t> </a:t>
            </a:r>
            <a:r>
              <a:rPr lang="en-US" sz="1700" dirty="0" err="1">
                <a:solidFill>
                  <a:schemeClr val="tx2"/>
                </a:solidFill>
                <a:latin typeface="+mj-lt"/>
                <a:ea typeface="+mj-ea"/>
                <a:cs typeface="+mj-cs"/>
              </a:rPr>
              <a:t>potrzebnymi</a:t>
            </a:r>
            <a:r>
              <a:rPr lang="en-US" sz="1700" dirty="0">
                <a:solidFill>
                  <a:schemeClr val="tx2"/>
                </a:solidFill>
                <a:latin typeface="+mj-lt"/>
                <a:ea typeface="+mj-ea"/>
                <a:cs typeface="+mj-cs"/>
              </a:rPr>
              <a:t> </a:t>
            </a:r>
            <a:r>
              <a:rPr lang="en-US" sz="1700" dirty="0" err="1">
                <a:solidFill>
                  <a:schemeClr val="tx2"/>
                </a:solidFill>
                <a:latin typeface="+mj-lt"/>
                <a:ea typeface="+mj-ea"/>
                <a:cs typeface="+mj-cs"/>
              </a:rPr>
              <a:t>dla</a:t>
            </a:r>
            <a:r>
              <a:rPr lang="en-US" sz="1700" dirty="0">
                <a:solidFill>
                  <a:schemeClr val="tx2"/>
                </a:solidFill>
                <a:latin typeface="+mj-lt"/>
                <a:ea typeface="+mj-ea"/>
                <a:cs typeface="+mj-cs"/>
              </a:rPr>
              <a:t> </a:t>
            </a:r>
            <a:r>
              <a:rPr lang="en-US" sz="1700" dirty="0" err="1">
                <a:solidFill>
                  <a:schemeClr val="tx2"/>
                </a:solidFill>
                <a:latin typeface="+mj-lt"/>
                <a:ea typeface="+mj-ea"/>
                <a:cs typeface="+mj-cs"/>
              </a:rPr>
              <a:t>Instalatora</a:t>
            </a:r>
            <a:r>
              <a:rPr lang="en-US" sz="1700" dirty="0">
                <a:solidFill>
                  <a:schemeClr val="tx2"/>
                </a:solidFill>
                <a:latin typeface="+mj-lt"/>
                <a:ea typeface="+mj-ea"/>
                <a:cs typeface="+mj-cs"/>
              </a:rPr>
              <a:t> </a:t>
            </a:r>
            <a:r>
              <a:rPr lang="en-US" sz="1700" dirty="0" err="1">
                <a:solidFill>
                  <a:schemeClr val="tx2"/>
                </a:solidFill>
                <a:latin typeface="+mj-lt"/>
                <a:ea typeface="+mj-ea"/>
                <a:cs typeface="+mj-cs"/>
              </a:rPr>
              <a:t>są</a:t>
            </a:r>
            <a:r>
              <a:rPr lang="en-US" sz="1700" dirty="0">
                <a:solidFill>
                  <a:schemeClr val="tx2"/>
                </a:solidFill>
                <a:latin typeface="+mj-lt"/>
                <a:ea typeface="+mj-ea"/>
                <a:cs typeface="+mj-cs"/>
              </a:rPr>
              <a:t> </a:t>
            </a:r>
            <a:r>
              <a:rPr lang="en-US" sz="1700" dirty="0" err="1">
                <a:solidFill>
                  <a:schemeClr val="tx2"/>
                </a:solidFill>
                <a:latin typeface="+mj-lt"/>
                <a:ea typeface="+mj-ea"/>
                <a:cs typeface="+mj-cs"/>
              </a:rPr>
              <a:t>nożyczki</a:t>
            </a:r>
            <a:r>
              <a:rPr lang="en-US" sz="1700" dirty="0">
                <a:solidFill>
                  <a:schemeClr val="tx2"/>
                </a:solidFill>
                <a:latin typeface="+mj-lt"/>
                <a:ea typeface="+mj-ea"/>
                <a:cs typeface="+mj-cs"/>
              </a:rPr>
              <a:t> , </a:t>
            </a:r>
            <a:r>
              <a:rPr lang="en-US" sz="1700" dirty="0" err="1">
                <a:solidFill>
                  <a:schemeClr val="tx2"/>
                </a:solidFill>
                <a:latin typeface="+mj-lt"/>
                <a:ea typeface="+mj-ea"/>
                <a:cs typeface="+mj-cs"/>
              </a:rPr>
              <a:t>zaciskarka</a:t>
            </a:r>
            <a:r>
              <a:rPr lang="en-US" sz="1700" dirty="0">
                <a:solidFill>
                  <a:schemeClr val="tx2"/>
                </a:solidFill>
                <a:latin typeface="+mj-lt"/>
                <a:ea typeface="+mj-ea"/>
                <a:cs typeface="+mj-cs"/>
              </a:rPr>
              <a:t> </a:t>
            </a:r>
            <a:r>
              <a:rPr lang="en-US" sz="1700" dirty="0" err="1">
                <a:solidFill>
                  <a:schemeClr val="tx2"/>
                </a:solidFill>
                <a:latin typeface="+mj-lt"/>
                <a:ea typeface="+mj-ea"/>
                <a:cs typeface="+mj-cs"/>
              </a:rPr>
              <a:t>i</a:t>
            </a:r>
            <a:r>
              <a:rPr lang="en-US" sz="1700" dirty="0">
                <a:solidFill>
                  <a:schemeClr val="tx2"/>
                </a:solidFill>
                <a:latin typeface="+mj-lt"/>
                <a:ea typeface="+mj-ea"/>
                <a:cs typeface="+mj-cs"/>
              </a:rPr>
              <a:t> </a:t>
            </a:r>
            <a:r>
              <a:rPr lang="en-US" sz="1700" dirty="0" err="1">
                <a:solidFill>
                  <a:schemeClr val="tx2"/>
                </a:solidFill>
                <a:latin typeface="+mj-lt"/>
                <a:ea typeface="+mj-ea"/>
                <a:cs typeface="+mj-cs"/>
              </a:rPr>
              <a:t>ściągacz</a:t>
            </a:r>
            <a:r>
              <a:rPr lang="en-US" sz="1700" dirty="0">
                <a:solidFill>
                  <a:schemeClr val="tx2"/>
                </a:solidFill>
                <a:latin typeface="+mj-lt"/>
                <a:ea typeface="+mj-ea"/>
                <a:cs typeface="+mj-cs"/>
              </a:rPr>
              <a:t> </a:t>
            </a:r>
            <a:r>
              <a:rPr lang="en-US" sz="1700" dirty="0" err="1">
                <a:solidFill>
                  <a:schemeClr val="tx2"/>
                </a:solidFill>
                <a:latin typeface="+mj-lt"/>
                <a:ea typeface="+mj-ea"/>
                <a:cs typeface="+mj-cs"/>
              </a:rPr>
              <a:t>izolacji</a:t>
            </a:r>
            <a:r>
              <a:rPr lang="pl-PL" sz="1700" dirty="0">
                <a:solidFill>
                  <a:schemeClr val="tx2"/>
                </a:solidFill>
                <a:latin typeface="+mj-lt"/>
                <a:ea typeface="+mj-ea"/>
                <a:cs typeface="+mj-cs"/>
              </a:rPr>
              <a:t>.</a:t>
            </a:r>
            <a:endParaRPr lang="en-US" sz="1700" dirty="0">
              <a:solidFill>
                <a:schemeClr val="tx2"/>
              </a:solidFill>
              <a:latin typeface="+mj-lt"/>
              <a:ea typeface="+mj-ea"/>
              <a:cs typeface="+mj-cs"/>
            </a:endParaRPr>
          </a:p>
          <a:p>
            <a:pPr>
              <a:lnSpc>
                <a:spcPct val="90000"/>
              </a:lnSpc>
              <a:spcBef>
                <a:spcPct val="0"/>
              </a:spcBef>
              <a:spcAft>
                <a:spcPts val="600"/>
              </a:spcAft>
            </a:pPr>
            <a:endParaRPr lang="en-US" sz="1700" dirty="0">
              <a:solidFill>
                <a:schemeClr val="tx2"/>
              </a:solidFill>
              <a:latin typeface="+mj-lt"/>
              <a:ea typeface="+mj-ea"/>
              <a:cs typeface="+mj-cs"/>
            </a:endParaRPr>
          </a:p>
        </p:txBody>
      </p:sp>
      <p:sp>
        <p:nvSpPr>
          <p:cNvPr id="23" name="Freeform: Shape 22">
            <a:extLst>
              <a:ext uri="{FF2B5EF4-FFF2-40B4-BE49-F238E27FC236}">
                <a16:creationId xmlns:a16="http://schemas.microsoft.com/office/drawing/2014/main" id="{DBAF956B-591A-4461-BB3C-79AA176B09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270819" y="-63600"/>
            <a:ext cx="6858001" cy="6985200"/>
          </a:xfrm>
          <a:custGeom>
            <a:avLst/>
            <a:gdLst>
              <a:gd name="connsiteX0" fmla="*/ 6858001 w 6858001"/>
              <a:gd name="connsiteY0" fmla="*/ 1177 h 6985200"/>
              <a:gd name="connsiteX1" fmla="*/ 6858001 w 6858001"/>
              <a:gd name="connsiteY1" fmla="*/ 1344715 h 6985200"/>
              <a:gd name="connsiteX2" fmla="*/ 6858000 w 6858001"/>
              <a:gd name="connsiteY2" fmla="*/ 1344715 h 6985200"/>
              <a:gd name="connsiteX3" fmla="*/ 6858000 w 6858001"/>
              <a:gd name="connsiteY3" fmla="*/ 6985200 h 6985200"/>
              <a:gd name="connsiteX4" fmla="*/ 0 w 6858001"/>
              <a:gd name="connsiteY4" fmla="*/ 6985199 h 6985200"/>
              <a:gd name="connsiteX5" fmla="*/ 0 w 6858001"/>
              <a:gd name="connsiteY5" fmla="*/ 887191 h 6985200"/>
              <a:gd name="connsiteX6" fmla="*/ 1 w 6858001"/>
              <a:gd name="connsiteY6" fmla="*/ 887191 h 6985200"/>
              <a:gd name="connsiteX7" fmla="*/ 1 w 6858001"/>
              <a:gd name="connsiteY7" fmla="*/ 0 h 6985200"/>
              <a:gd name="connsiteX8" fmla="*/ 40463 w 6858001"/>
              <a:gd name="connsiteY8" fmla="*/ 5883 h 6985200"/>
              <a:gd name="connsiteX9" fmla="*/ 159107 w 6858001"/>
              <a:gd name="connsiteY9" fmla="*/ 23196 h 6985200"/>
              <a:gd name="connsiteX10" fmla="*/ 245518 w 6858001"/>
              <a:gd name="connsiteY10" fmla="*/ 35299 h 6985200"/>
              <a:gd name="connsiteX11" fmla="*/ 348388 w 6858001"/>
              <a:gd name="connsiteY11" fmla="*/ 48073 h 6985200"/>
              <a:gd name="connsiteX12" fmla="*/ 470460 w 6858001"/>
              <a:gd name="connsiteY12" fmla="*/ 63369 h 6985200"/>
              <a:gd name="connsiteX13" fmla="*/ 605563 w 6858001"/>
              <a:gd name="connsiteY13" fmla="*/ 79506 h 6985200"/>
              <a:gd name="connsiteX14" fmla="*/ 757810 w 6858001"/>
              <a:gd name="connsiteY14" fmla="*/ 96483 h 6985200"/>
              <a:gd name="connsiteX15" fmla="*/ 923774 w 6858001"/>
              <a:gd name="connsiteY15" fmla="*/ 114469 h 6985200"/>
              <a:gd name="connsiteX16" fmla="*/ 1104139 w 6858001"/>
              <a:gd name="connsiteY16" fmla="*/ 132454 h 6985200"/>
              <a:gd name="connsiteX17" fmla="*/ 1296163 w 6858001"/>
              <a:gd name="connsiteY17" fmla="*/ 150776 h 6985200"/>
              <a:gd name="connsiteX18" fmla="*/ 1503275 w 6858001"/>
              <a:gd name="connsiteY18" fmla="*/ 167753 h 6985200"/>
              <a:gd name="connsiteX19" fmla="*/ 1719988 w 6858001"/>
              <a:gd name="connsiteY19" fmla="*/ 184058 h 6985200"/>
              <a:gd name="connsiteX20" fmla="*/ 1949045 w 6858001"/>
              <a:gd name="connsiteY20" fmla="*/ 198849 h 6985200"/>
              <a:gd name="connsiteX21" fmla="*/ 2187703 w 6858001"/>
              <a:gd name="connsiteY21" fmla="*/ 212969 h 6985200"/>
              <a:gd name="connsiteX22" fmla="*/ 2436649 w 6858001"/>
              <a:gd name="connsiteY22" fmla="*/ 226248 h 6985200"/>
              <a:gd name="connsiteX23" fmla="*/ 2564208 w 6858001"/>
              <a:gd name="connsiteY23" fmla="*/ 230955 h 6985200"/>
              <a:gd name="connsiteX24" fmla="*/ 2694509 w 6858001"/>
              <a:gd name="connsiteY24" fmla="*/ 236165 h 6985200"/>
              <a:gd name="connsiteX25" fmla="*/ 2826869 w 6858001"/>
              <a:gd name="connsiteY25" fmla="*/ 241040 h 6985200"/>
              <a:gd name="connsiteX26" fmla="*/ 2959914 w 6858001"/>
              <a:gd name="connsiteY26" fmla="*/ 244234 h 6985200"/>
              <a:gd name="connsiteX27" fmla="*/ 3095702 w 6858001"/>
              <a:gd name="connsiteY27" fmla="*/ 247091 h 6985200"/>
              <a:gd name="connsiteX28" fmla="*/ 3232862 w 6858001"/>
              <a:gd name="connsiteY28" fmla="*/ 250117 h 6985200"/>
              <a:gd name="connsiteX29" fmla="*/ 3372766 w 6858001"/>
              <a:gd name="connsiteY29" fmla="*/ 252134 h 6985200"/>
              <a:gd name="connsiteX30" fmla="*/ 3514040 w 6858001"/>
              <a:gd name="connsiteY30" fmla="*/ 252134 h 6985200"/>
              <a:gd name="connsiteX31" fmla="*/ 3656686 w 6858001"/>
              <a:gd name="connsiteY31" fmla="*/ 253142 h 6985200"/>
              <a:gd name="connsiteX32" fmla="*/ 3800705 w 6858001"/>
              <a:gd name="connsiteY32" fmla="*/ 252134 h 6985200"/>
              <a:gd name="connsiteX33" fmla="*/ 3946780 w 6858001"/>
              <a:gd name="connsiteY33" fmla="*/ 250117 h 6985200"/>
              <a:gd name="connsiteX34" fmla="*/ 4092856 w 6858001"/>
              <a:gd name="connsiteY34" fmla="*/ 248268 h 6985200"/>
              <a:gd name="connsiteX35" fmla="*/ 4240988 w 6858001"/>
              <a:gd name="connsiteY35" fmla="*/ 244234 h 6985200"/>
              <a:gd name="connsiteX36" fmla="*/ 4390492 w 6858001"/>
              <a:gd name="connsiteY36" fmla="*/ 240032 h 6985200"/>
              <a:gd name="connsiteX37" fmla="*/ 4539997 w 6858001"/>
              <a:gd name="connsiteY37" fmla="*/ 235157 h 6985200"/>
              <a:gd name="connsiteX38" fmla="*/ 4690873 w 6858001"/>
              <a:gd name="connsiteY38" fmla="*/ 228266 h 6985200"/>
              <a:gd name="connsiteX39" fmla="*/ 4843120 w 6858001"/>
              <a:gd name="connsiteY39" fmla="*/ 220029 h 6985200"/>
              <a:gd name="connsiteX40" fmla="*/ 4996054 w 6858001"/>
              <a:gd name="connsiteY40" fmla="*/ 212129 h 6985200"/>
              <a:gd name="connsiteX41" fmla="*/ 5148987 w 6858001"/>
              <a:gd name="connsiteY41" fmla="*/ 202044 h 6985200"/>
              <a:gd name="connsiteX42" fmla="*/ 5303978 w 6858001"/>
              <a:gd name="connsiteY42" fmla="*/ 189941 h 6985200"/>
              <a:gd name="connsiteX43" fmla="*/ 5456911 w 6858001"/>
              <a:gd name="connsiteY43" fmla="*/ 177839 h 6985200"/>
              <a:gd name="connsiteX44" fmla="*/ 5612588 w 6858001"/>
              <a:gd name="connsiteY44" fmla="*/ 163887 h 6985200"/>
              <a:gd name="connsiteX45" fmla="*/ 5768950 w 6858001"/>
              <a:gd name="connsiteY45" fmla="*/ 148591 h 6985200"/>
              <a:gd name="connsiteX46" fmla="*/ 5923255 w 6858001"/>
              <a:gd name="connsiteY46" fmla="*/ 132455 h 6985200"/>
              <a:gd name="connsiteX47" fmla="*/ 6079618 w 6858001"/>
              <a:gd name="connsiteY47" fmla="*/ 113629 h 6985200"/>
              <a:gd name="connsiteX48" fmla="*/ 6235294 w 6858001"/>
              <a:gd name="connsiteY48" fmla="*/ 93458 h 6985200"/>
              <a:gd name="connsiteX49" fmla="*/ 6391657 w 6858001"/>
              <a:gd name="connsiteY49" fmla="*/ 73455 h 6985200"/>
              <a:gd name="connsiteX50" fmla="*/ 6547333 w 6858001"/>
              <a:gd name="connsiteY50" fmla="*/ 50091 h 6985200"/>
              <a:gd name="connsiteX51" fmla="*/ 6702324 w 6858001"/>
              <a:gd name="connsiteY51" fmla="*/ 26222 h 69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6985200">
                <a:moveTo>
                  <a:pt x="6858001" y="1177"/>
                </a:moveTo>
                <a:lnTo>
                  <a:pt x="6858001" y="1344715"/>
                </a:lnTo>
                <a:lnTo>
                  <a:pt x="6858000" y="1344715"/>
                </a:lnTo>
                <a:lnTo>
                  <a:pt x="6858000" y="6985200"/>
                </a:lnTo>
                <a:lnTo>
                  <a:pt x="0" y="6985199"/>
                </a:lnTo>
                <a:lnTo>
                  <a:pt x="0" y="887191"/>
                </a:lnTo>
                <a:lnTo>
                  <a:pt x="1" y="887191"/>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9" y="241040"/>
                </a:lnTo>
                <a:lnTo>
                  <a:pt x="2959914" y="244234"/>
                </a:lnTo>
                <a:lnTo>
                  <a:pt x="3095702" y="247091"/>
                </a:lnTo>
                <a:lnTo>
                  <a:pt x="3232862" y="250117"/>
                </a:lnTo>
                <a:lnTo>
                  <a:pt x="3372766" y="252134"/>
                </a:lnTo>
                <a:lnTo>
                  <a:pt x="3514040" y="252134"/>
                </a:lnTo>
                <a:lnTo>
                  <a:pt x="3656686" y="253142"/>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solidFill>
            <a:srgbClr val="FFFFFF"/>
          </a:solidFill>
          <a:ln>
            <a:noFill/>
          </a:ln>
        </p:spPr>
      </p:sp>
      <p:sp>
        <p:nvSpPr>
          <p:cNvPr id="25" name="Freeform 23">
            <a:extLst>
              <a:ext uri="{FF2B5EF4-FFF2-40B4-BE49-F238E27FC236}">
                <a16:creationId xmlns:a16="http://schemas.microsoft.com/office/drawing/2014/main" id="{E8895FAA-0D03-43F6-9594-A8733552E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6" name="Grafika 5">
            <a:extLst>
              <a:ext uri="{FF2B5EF4-FFF2-40B4-BE49-F238E27FC236}">
                <a16:creationId xmlns:a16="http://schemas.microsoft.com/office/drawing/2014/main" id="{940B6FE8-A415-4089-B5F4-21F0D5A844B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170586" y="647699"/>
            <a:ext cx="5297118" cy="3242202"/>
          </a:xfrm>
          <a:prstGeom prst="rect">
            <a:avLst/>
          </a:prstGeom>
          <a:effectLst/>
        </p:spPr>
      </p:pic>
      <p:sp>
        <p:nvSpPr>
          <p:cNvPr id="27" name="Rectangle 26">
            <a:extLst>
              <a:ext uri="{FF2B5EF4-FFF2-40B4-BE49-F238E27FC236}">
                <a16:creationId xmlns:a16="http://schemas.microsoft.com/office/drawing/2014/main" id="{918FB696-BC5E-43A4-9768-4BB5278BDC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Symbol zastępczy tekstu 2">
            <a:extLst>
              <a:ext uri="{FF2B5EF4-FFF2-40B4-BE49-F238E27FC236}">
                <a16:creationId xmlns:a16="http://schemas.microsoft.com/office/drawing/2014/main" id="{AEDDCA32-3AFD-4FEF-9E23-863721C83847}"/>
              </a:ext>
            </a:extLst>
          </p:cNvPr>
          <p:cNvSpPr>
            <a:spLocks noGrp="1"/>
          </p:cNvSpPr>
          <p:nvPr>
            <p:ph type="body" sz="half" idx="2"/>
          </p:nvPr>
        </p:nvSpPr>
        <p:spPr>
          <a:xfrm>
            <a:off x="660397" y="3020438"/>
            <a:ext cx="4165146" cy="1939345"/>
          </a:xfrm>
        </p:spPr>
        <p:txBody>
          <a:bodyPr vert="horz" lIns="91440" tIns="45720" rIns="91440" bIns="45720" rtlCol="0">
            <a:normAutofit/>
          </a:bodyPr>
          <a:lstStyle/>
          <a:p>
            <a:r>
              <a:rPr lang="en-US" dirty="0" err="1"/>
              <a:t>Naszym</a:t>
            </a:r>
            <a:r>
              <a:rPr lang="en-US" dirty="0"/>
              <a:t> </a:t>
            </a:r>
            <a:r>
              <a:rPr lang="en-US" dirty="0" err="1"/>
              <a:t>przeszkolonym</a:t>
            </a:r>
            <a:r>
              <a:rPr lang="en-US" dirty="0"/>
              <a:t> </a:t>
            </a:r>
            <a:r>
              <a:rPr lang="en-US" dirty="0" err="1"/>
              <a:t>instalatorom</a:t>
            </a:r>
            <a:r>
              <a:rPr lang="en-US" dirty="0"/>
              <a:t> </a:t>
            </a:r>
            <a:r>
              <a:rPr lang="en-US" dirty="0" err="1"/>
              <a:t>dajemy</a:t>
            </a:r>
            <a:r>
              <a:rPr lang="en-US" dirty="0"/>
              <a:t> </a:t>
            </a:r>
            <a:r>
              <a:rPr lang="en-US" dirty="0" err="1"/>
              <a:t>możliwość</a:t>
            </a:r>
            <a:r>
              <a:rPr lang="en-US" dirty="0"/>
              <a:t> </a:t>
            </a:r>
            <a:r>
              <a:rPr lang="en-US" dirty="0" err="1"/>
              <a:t>skorzystania</a:t>
            </a:r>
            <a:r>
              <a:rPr lang="en-US" dirty="0"/>
              <a:t> z </a:t>
            </a:r>
            <a:r>
              <a:rPr lang="en-US" dirty="0" err="1"/>
              <a:t>naszego</a:t>
            </a:r>
            <a:r>
              <a:rPr lang="en-US" dirty="0"/>
              <a:t> </a:t>
            </a:r>
            <a:r>
              <a:rPr lang="en-US" dirty="0" err="1"/>
              <a:t>osobistego</a:t>
            </a:r>
            <a:r>
              <a:rPr lang="en-US" dirty="0"/>
              <a:t> </a:t>
            </a:r>
            <a:r>
              <a:rPr lang="en-US" dirty="0" err="1"/>
              <a:t>wsparcia</a:t>
            </a:r>
            <a:r>
              <a:rPr lang="en-US" dirty="0"/>
              <a:t> </a:t>
            </a:r>
            <a:r>
              <a:rPr lang="en-US" dirty="0" err="1"/>
              <a:t>przy</a:t>
            </a:r>
            <a:r>
              <a:rPr lang="en-US" dirty="0"/>
              <a:t> </a:t>
            </a:r>
            <a:r>
              <a:rPr lang="en-US" dirty="0" err="1"/>
              <a:t>wykonywaniu</a:t>
            </a:r>
            <a:r>
              <a:rPr lang="en-US" dirty="0"/>
              <a:t> </a:t>
            </a:r>
            <a:r>
              <a:rPr lang="en-US" dirty="0" err="1"/>
              <a:t>swojej</a:t>
            </a:r>
            <a:r>
              <a:rPr lang="en-US" dirty="0"/>
              <a:t> </a:t>
            </a:r>
            <a:r>
              <a:rPr lang="en-US" dirty="0" err="1"/>
              <a:t>pierwszej</a:t>
            </a:r>
            <a:r>
              <a:rPr lang="en-US" dirty="0"/>
              <a:t> </a:t>
            </a:r>
            <a:r>
              <a:rPr lang="en-US" dirty="0" err="1"/>
              <a:t>instalacji</a:t>
            </a:r>
            <a:r>
              <a:rPr lang="pl-PL" dirty="0"/>
              <a:t>.</a:t>
            </a:r>
            <a:endParaRPr lang="en-US" dirty="0"/>
          </a:p>
          <a:p>
            <a:pPr>
              <a:buFont typeface="Wingdings 3" charset="2"/>
              <a:buChar char=""/>
            </a:pPr>
            <a:endParaRPr lang="en-US" dirty="0"/>
          </a:p>
        </p:txBody>
      </p:sp>
      <p:pic>
        <p:nvPicPr>
          <p:cNvPr id="5" name="Grafika 4">
            <a:extLst>
              <a:ext uri="{FF2B5EF4-FFF2-40B4-BE49-F238E27FC236}">
                <a16:creationId xmlns:a16="http://schemas.microsoft.com/office/drawing/2014/main" id="{5ACA0757-61AD-4B67-822A-D2570DED642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094410" y="4309054"/>
            <a:ext cx="5449471" cy="1716131"/>
          </a:xfrm>
          <a:prstGeom prst="rect">
            <a:avLst/>
          </a:prstGeom>
          <a:effectLst/>
        </p:spPr>
      </p:pic>
    </p:spTree>
    <p:extLst>
      <p:ext uri="{BB962C8B-B14F-4D97-AF65-F5344CB8AC3E}">
        <p14:creationId xmlns:p14="http://schemas.microsoft.com/office/powerpoint/2010/main" val="13020921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a:extLst>
              <a:ext uri="{FF2B5EF4-FFF2-40B4-BE49-F238E27FC236}">
                <a16:creationId xmlns:a16="http://schemas.microsoft.com/office/drawing/2014/main" id="{AC750C23-7ECD-49AE-B157-9FF3EBDC71E1}"/>
              </a:ext>
            </a:extLst>
          </p:cNvPr>
          <p:cNvSpPr txBox="1"/>
          <p:nvPr/>
        </p:nvSpPr>
        <p:spPr>
          <a:xfrm>
            <a:off x="686027" y="1872861"/>
            <a:ext cx="6266315" cy="3477875"/>
          </a:xfrm>
          <a:prstGeom prst="rect">
            <a:avLst/>
          </a:prstGeom>
          <a:noFill/>
        </p:spPr>
        <p:txBody>
          <a:bodyPr wrap="square" rtlCol="0">
            <a:spAutoFit/>
          </a:bodyPr>
          <a:lstStyle/>
          <a:p>
            <a:r>
              <a:rPr lang="pl-PL" sz="2000" dirty="0"/>
              <a:t>Dla potrzeb naszych Dystrybutorów stworzyliśmy prezenter, który jest jednocześnie urządzeniem do łatwego obcinania folii w hurtowniach</a:t>
            </a:r>
            <a:br>
              <a:rPr lang="pl-PL" sz="2000" dirty="0"/>
            </a:br>
            <a:r>
              <a:rPr lang="pl-PL" sz="2000" dirty="0"/>
              <a:t>dotychczas z uwagi na wagę rolki 38 kg musiały to wykonywać 3 osoby , przy użyciu naszego prezentera może wykonywać to 1 osoba.</a:t>
            </a:r>
          </a:p>
          <a:p>
            <a:r>
              <a:rPr lang="pl-PL" sz="2000" dirty="0"/>
              <a:t>Materiały przeznaczone do sprzedaży są bardzo proste w magazynowaniu i nie zabierają dużo miejsca. </a:t>
            </a:r>
          </a:p>
          <a:p>
            <a:br>
              <a:rPr lang="pl-PL" sz="2000" dirty="0"/>
            </a:br>
            <a:endParaRPr lang="pl-PL" sz="2000" dirty="0"/>
          </a:p>
        </p:txBody>
      </p:sp>
      <p:pic>
        <p:nvPicPr>
          <p:cNvPr id="5" name="Grafika 4">
            <a:extLst>
              <a:ext uri="{FF2B5EF4-FFF2-40B4-BE49-F238E27FC236}">
                <a16:creationId xmlns:a16="http://schemas.microsoft.com/office/drawing/2014/main" id="{128ECF05-9540-4F69-8461-0EFF99E41EC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304540" y="1742233"/>
            <a:ext cx="4027261" cy="4100043"/>
          </a:xfrm>
          <a:prstGeom prst="rect">
            <a:avLst/>
          </a:prstGeom>
        </p:spPr>
      </p:pic>
    </p:spTree>
    <p:extLst>
      <p:ext uri="{BB962C8B-B14F-4D97-AF65-F5344CB8AC3E}">
        <p14:creationId xmlns:p14="http://schemas.microsoft.com/office/powerpoint/2010/main" val="542057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az 10" descr="Obraz zawierający wewnątrz, stół, budynek, siedzi&#10;&#10;Opis wygenerowany automatycznie">
            <a:extLst>
              <a:ext uri="{FF2B5EF4-FFF2-40B4-BE49-F238E27FC236}">
                <a16:creationId xmlns:a16="http://schemas.microsoft.com/office/drawing/2014/main" id="{285FD2E8-A7D6-4A6A-BFFD-75F25CCFD2C5}"/>
              </a:ext>
            </a:extLst>
          </p:cNvPr>
          <p:cNvPicPr>
            <a:picLocks noChangeAspect="1"/>
          </p:cNvPicPr>
          <p:nvPr/>
        </p:nvPicPr>
        <p:blipFill>
          <a:blip r:embed="rId2"/>
          <a:stretch>
            <a:fillRect/>
          </a:stretch>
        </p:blipFill>
        <p:spPr>
          <a:xfrm>
            <a:off x="6999880" y="3127745"/>
            <a:ext cx="3983311" cy="2987484"/>
          </a:xfrm>
          <a:prstGeom prst="rect">
            <a:avLst/>
          </a:prstGeom>
        </p:spPr>
      </p:pic>
      <p:sp>
        <p:nvSpPr>
          <p:cNvPr id="2" name="Tytuł 1">
            <a:extLst>
              <a:ext uri="{FF2B5EF4-FFF2-40B4-BE49-F238E27FC236}">
                <a16:creationId xmlns:a16="http://schemas.microsoft.com/office/drawing/2014/main" id="{6A4B5BC0-4D55-401B-A64B-847EBB349EE4}"/>
              </a:ext>
            </a:extLst>
          </p:cNvPr>
          <p:cNvSpPr>
            <a:spLocks noGrp="1"/>
          </p:cNvSpPr>
          <p:nvPr>
            <p:ph type="title"/>
          </p:nvPr>
        </p:nvSpPr>
        <p:spPr>
          <a:xfrm>
            <a:off x="912811" y="452718"/>
            <a:ext cx="9404723" cy="728382"/>
          </a:xfrm>
        </p:spPr>
        <p:txBody>
          <a:bodyPr/>
          <a:lstStyle/>
          <a:p>
            <a:r>
              <a:rPr lang="pl-PL" dirty="0"/>
              <a:t>Działania marketingowe </a:t>
            </a:r>
          </a:p>
        </p:txBody>
      </p:sp>
      <p:sp>
        <p:nvSpPr>
          <p:cNvPr id="4" name="pole tekstowe 3">
            <a:extLst>
              <a:ext uri="{FF2B5EF4-FFF2-40B4-BE49-F238E27FC236}">
                <a16:creationId xmlns:a16="http://schemas.microsoft.com/office/drawing/2014/main" id="{BCA6CBBF-42AA-495C-B707-0F1BCC23B3E8}"/>
              </a:ext>
            </a:extLst>
          </p:cNvPr>
          <p:cNvSpPr txBox="1"/>
          <p:nvPr/>
        </p:nvSpPr>
        <p:spPr>
          <a:xfrm>
            <a:off x="912811" y="1651000"/>
            <a:ext cx="10237789" cy="1200329"/>
          </a:xfrm>
          <a:prstGeom prst="rect">
            <a:avLst/>
          </a:prstGeom>
          <a:noFill/>
        </p:spPr>
        <p:txBody>
          <a:bodyPr wrap="square" rtlCol="0">
            <a:spAutoFit/>
          </a:bodyPr>
          <a:lstStyle/>
          <a:p>
            <a:r>
              <a:rPr lang="pl-PL" dirty="0"/>
              <a:t>Nasze działania są w głównej mierze skoncentrowane na szerokiej edukacji klientów poprzez udział w różnego rodzaju targach ,dniach otwartych i eventach. Podobnie jak w zeszłym roku, planujemy być obecni na większości tematycznych imprez targowych w całej Polsce. </a:t>
            </a:r>
          </a:p>
        </p:txBody>
      </p:sp>
      <p:pic>
        <p:nvPicPr>
          <p:cNvPr id="6" name="Obraz 5">
            <a:extLst>
              <a:ext uri="{FF2B5EF4-FFF2-40B4-BE49-F238E27FC236}">
                <a16:creationId xmlns:a16="http://schemas.microsoft.com/office/drawing/2014/main" id="{FA0691E4-DD2A-448F-989F-CB59F5FF321C}"/>
              </a:ext>
            </a:extLst>
          </p:cNvPr>
          <p:cNvPicPr>
            <a:picLocks noChangeAspect="1"/>
          </p:cNvPicPr>
          <p:nvPr/>
        </p:nvPicPr>
        <p:blipFill>
          <a:blip r:embed="rId3"/>
          <a:stretch>
            <a:fillRect/>
          </a:stretch>
        </p:blipFill>
        <p:spPr>
          <a:xfrm>
            <a:off x="977106" y="3127746"/>
            <a:ext cx="4481716" cy="2987483"/>
          </a:xfrm>
          <a:prstGeom prst="rect">
            <a:avLst/>
          </a:prstGeom>
        </p:spPr>
      </p:pic>
      <p:pic>
        <p:nvPicPr>
          <p:cNvPr id="9" name="Obraz 8" descr="Obraz zawierający wewnątrz, osoba, stół, siedzi&#10;&#10;Opis wygenerowany automatycznie">
            <a:extLst>
              <a:ext uri="{FF2B5EF4-FFF2-40B4-BE49-F238E27FC236}">
                <a16:creationId xmlns:a16="http://schemas.microsoft.com/office/drawing/2014/main" id="{BEC14FF2-109D-4FAE-897F-A1FE929D74D0}"/>
              </a:ext>
            </a:extLst>
          </p:cNvPr>
          <p:cNvPicPr>
            <a:picLocks noChangeAspect="1"/>
          </p:cNvPicPr>
          <p:nvPr/>
        </p:nvPicPr>
        <p:blipFill>
          <a:blip r:embed="rId4"/>
          <a:stretch>
            <a:fillRect/>
          </a:stretch>
        </p:blipFill>
        <p:spPr>
          <a:xfrm>
            <a:off x="4975693" y="3127745"/>
            <a:ext cx="2240613" cy="2987484"/>
          </a:xfrm>
          <a:prstGeom prst="rect">
            <a:avLst/>
          </a:prstGeom>
        </p:spPr>
      </p:pic>
    </p:spTree>
    <p:extLst>
      <p:ext uri="{BB962C8B-B14F-4D97-AF65-F5344CB8AC3E}">
        <p14:creationId xmlns:p14="http://schemas.microsoft.com/office/powerpoint/2010/main" val="28569710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A4B5BC0-4D55-401B-A64B-847EBB349EE4}"/>
              </a:ext>
            </a:extLst>
          </p:cNvPr>
          <p:cNvSpPr>
            <a:spLocks noGrp="1"/>
          </p:cNvSpPr>
          <p:nvPr>
            <p:ph type="title"/>
          </p:nvPr>
        </p:nvSpPr>
        <p:spPr>
          <a:xfrm>
            <a:off x="856455" y="452718"/>
            <a:ext cx="9404723" cy="728382"/>
          </a:xfrm>
        </p:spPr>
        <p:txBody>
          <a:bodyPr/>
          <a:lstStyle/>
          <a:p>
            <a:r>
              <a:rPr lang="pl-PL" dirty="0"/>
              <a:t>Działania marketingowe </a:t>
            </a:r>
          </a:p>
        </p:txBody>
      </p:sp>
      <p:sp>
        <p:nvSpPr>
          <p:cNvPr id="4" name="pole tekstowe 3">
            <a:extLst>
              <a:ext uri="{FF2B5EF4-FFF2-40B4-BE49-F238E27FC236}">
                <a16:creationId xmlns:a16="http://schemas.microsoft.com/office/drawing/2014/main" id="{BCA6CBBF-42AA-495C-B707-0F1BCC23B3E8}"/>
              </a:ext>
            </a:extLst>
          </p:cNvPr>
          <p:cNvSpPr txBox="1"/>
          <p:nvPr/>
        </p:nvSpPr>
        <p:spPr>
          <a:xfrm>
            <a:off x="856455" y="1651000"/>
            <a:ext cx="10479089" cy="646331"/>
          </a:xfrm>
          <a:prstGeom prst="rect">
            <a:avLst/>
          </a:prstGeom>
          <a:noFill/>
        </p:spPr>
        <p:txBody>
          <a:bodyPr wrap="square" rtlCol="0">
            <a:spAutoFit/>
          </a:bodyPr>
          <a:lstStyle/>
          <a:p>
            <a:r>
              <a:rPr lang="pl-PL" dirty="0"/>
              <a:t>Jesteśmy czynnie obecni również w mediach społecznościowych oraz prasie specjalistycznej takiej jak Murator czy Instalacje</a:t>
            </a:r>
          </a:p>
        </p:txBody>
      </p:sp>
      <p:pic>
        <p:nvPicPr>
          <p:cNvPr id="7" name="Obraz 6" descr="Obraz zawierający żywność&#10;&#10;Opis wygenerowany automatycznie">
            <a:extLst>
              <a:ext uri="{FF2B5EF4-FFF2-40B4-BE49-F238E27FC236}">
                <a16:creationId xmlns:a16="http://schemas.microsoft.com/office/drawing/2014/main" id="{72958F04-F3C6-4DFC-B293-EBDFD9A57535}"/>
              </a:ext>
            </a:extLst>
          </p:cNvPr>
          <p:cNvPicPr>
            <a:picLocks noChangeAspect="1"/>
          </p:cNvPicPr>
          <p:nvPr/>
        </p:nvPicPr>
        <p:blipFill>
          <a:blip r:embed="rId3"/>
          <a:stretch>
            <a:fillRect/>
          </a:stretch>
        </p:blipFill>
        <p:spPr>
          <a:xfrm>
            <a:off x="912811" y="3103282"/>
            <a:ext cx="2476500" cy="3302000"/>
          </a:xfrm>
          <a:prstGeom prst="rect">
            <a:avLst/>
          </a:prstGeom>
        </p:spPr>
      </p:pic>
      <p:pic>
        <p:nvPicPr>
          <p:cNvPr id="10" name="Obraz 9">
            <a:extLst>
              <a:ext uri="{FF2B5EF4-FFF2-40B4-BE49-F238E27FC236}">
                <a16:creationId xmlns:a16="http://schemas.microsoft.com/office/drawing/2014/main" id="{FBEE0BCA-FDB3-43E9-ABF0-C7D6BDC1897B}"/>
              </a:ext>
            </a:extLst>
          </p:cNvPr>
          <p:cNvPicPr>
            <a:picLocks noChangeAspect="1"/>
          </p:cNvPicPr>
          <p:nvPr/>
        </p:nvPicPr>
        <p:blipFill>
          <a:blip r:embed="rId4"/>
          <a:stretch>
            <a:fillRect/>
          </a:stretch>
        </p:blipFill>
        <p:spPr>
          <a:xfrm>
            <a:off x="3275011" y="2838629"/>
            <a:ext cx="5870222" cy="3302000"/>
          </a:xfrm>
          <a:prstGeom prst="rect">
            <a:avLst/>
          </a:prstGeom>
        </p:spPr>
      </p:pic>
      <p:pic>
        <p:nvPicPr>
          <p:cNvPr id="14" name="Grafika 13">
            <a:extLst>
              <a:ext uri="{FF2B5EF4-FFF2-40B4-BE49-F238E27FC236}">
                <a16:creationId xmlns:a16="http://schemas.microsoft.com/office/drawing/2014/main" id="{7C9F0603-8915-45EE-B3EE-2D468326080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62533" y="4006672"/>
            <a:ext cx="3644900" cy="1988127"/>
          </a:xfrm>
          <a:prstGeom prst="rect">
            <a:avLst/>
          </a:prstGeom>
        </p:spPr>
      </p:pic>
      <p:pic>
        <p:nvPicPr>
          <p:cNvPr id="16" name="Grafika 15">
            <a:extLst>
              <a:ext uri="{FF2B5EF4-FFF2-40B4-BE49-F238E27FC236}">
                <a16:creationId xmlns:a16="http://schemas.microsoft.com/office/drawing/2014/main" id="{AE2EC83E-1669-439F-BA1B-F2119D23CAA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75011" y="5994799"/>
            <a:ext cx="5604597" cy="782460"/>
          </a:xfrm>
          <a:prstGeom prst="rect">
            <a:avLst/>
          </a:prstGeom>
        </p:spPr>
      </p:pic>
    </p:spTree>
    <p:extLst>
      <p:ext uri="{BB962C8B-B14F-4D97-AF65-F5344CB8AC3E}">
        <p14:creationId xmlns:p14="http://schemas.microsoft.com/office/powerpoint/2010/main" val="1746341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8466C5D-50F5-411F-9C6C-453773DDDC99}"/>
              </a:ext>
            </a:extLst>
          </p:cNvPr>
          <p:cNvSpPr>
            <a:spLocks noGrp="1"/>
          </p:cNvSpPr>
          <p:nvPr>
            <p:ph type="title"/>
          </p:nvPr>
        </p:nvSpPr>
        <p:spPr/>
        <p:txBody>
          <a:bodyPr/>
          <a:lstStyle/>
          <a:p>
            <a:r>
              <a:rPr lang="pl-PL" dirty="0"/>
              <a:t>Jak działa folia </a:t>
            </a:r>
            <a:r>
              <a:rPr lang="pl-PL" dirty="0" err="1"/>
              <a:t>Dream</a:t>
            </a:r>
            <a:r>
              <a:rPr lang="pl-PL" dirty="0"/>
              <a:t> </a:t>
            </a:r>
            <a:r>
              <a:rPr lang="pl-PL" dirty="0" err="1"/>
              <a:t>Heat</a:t>
            </a:r>
            <a:r>
              <a:rPr lang="pl-PL" dirty="0"/>
              <a:t>?</a:t>
            </a:r>
          </a:p>
        </p:txBody>
      </p:sp>
      <p:sp>
        <p:nvSpPr>
          <p:cNvPr id="3" name="Symbol zastępczy zawartości 2">
            <a:extLst>
              <a:ext uri="{FF2B5EF4-FFF2-40B4-BE49-F238E27FC236}">
                <a16:creationId xmlns:a16="http://schemas.microsoft.com/office/drawing/2014/main" id="{A14EF4A5-CF1B-4C72-95DE-967818C69430}"/>
              </a:ext>
            </a:extLst>
          </p:cNvPr>
          <p:cNvSpPr>
            <a:spLocks noGrp="1"/>
          </p:cNvSpPr>
          <p:nvPr>
            <p:ph idx="1"/>
          </p:nvPr>
        </p:nvSpPr>
        <p:spPr/>
        <p:txBody>
          <a:bodyPr/>
          <a:lstStyle/>
          <a:p>
            <a:r>
              <a:rPr lang="pl-PL" dirty="0"/>
              <a:t>Technologia ta naśladuje zjawisko obserwowane każdego dnia w naturze – ogrzewania Ziemi przez Słońce. Promieniowanie Podczerwone jest składową promieni emitowanych przez naszą gwiazdę. Jest ono niewidoczne dla ludzkiego oka, choć odbierane w postaci ciepła przez obiekty, na które jest skierowane. Promienie podczerwone nie są szkodliwe i nie można ich w żaden sposób odnosić do promieni UV czy promieni X.</a:t>
            </a:r>
          </a:p>
          <a:p>
            <a:r>
              <a:rPr lang="pl-PL" dirty="0"/>
              <a:t>Promieniowanie podczerwone nagrzewa obiekty i przedmioty, nie powietrze; jest to zatem ogrzewanie bezpośrednie. Odczuwamy ciepło oddawane przez ogrzane ściany, podłogę i sufit. Dzięki temu ciepło odczuwalne w znacznie krótszym okresie niż przy ogrzewaniu tradycyjnym.</a:t>
            </a:r>
          </a:p>
        </p:txBody>
      </p:sp>
    </p:spTree>
    <p:extLst>
      <p:ext uri="{BB962C8B-B14F-4D97-AF65-F5344CB8AC3E}">
        <p14:creationId xmlns:p14="http://schemas.microsoft.com/office/powerpoint/2010/main" val="24119182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2C72737-8C82-460B-B50B-DAC100A5AB4E}"/>
              </a:ext>
            </a:extLst>
          </p:cNvPr>
          <p:cNvSpPr>
            <a:spLocks noGrp="1"/>
          </p:cNvSpPr>
          <p:nvPr>
            <p:ph type="title"/>
          </p:nvPr>
        </p:nvSpPr>
        <p:spPr>
          <a:xfrm>
            <a:off x="646111" y="452718"/>
            <a:ext cx="9404723" cy="804582"/>
          </a:xfrm>
        </p:spPr>
        <p:txBody>
          <a:bodyPr/>
          <a:lstStyle/>
          <a:p>
            <a:r>
              <a:rPr lang="pl-PL" dirty="0"/>
              <a:t>Nagrody</a:t>
            </a:r>
          </a:p>
        </p:txBody>
      </p:sp>
      <p:pic>
        <p:nvPicPr>
          <p:cNvPr id="4" name="Grafika 3">
            <a:extLst>
              <a:ext uri="{FF2B5EF4-FFF2-40B4-BE49-F238E27FC236}">
                <a16:creationId xmlns:a16="http://schemas.microsoft.com/office/drawing/2014/main" id="{8FD9EB66-083B-4808-8B1A-3CE9DED03CA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7161" y="3021058"/>
            <a:ext cx="10135239" cy="2203123"/>
          </a:xfrm>
          <a:prstGeom prst="rect">
            <a:avLst/>
          </a:prstGeom>
        </p:spPr>
      </p:pic>
      <p:pic>
        <p:nvPicPr>
          <p:cNvPr id="7" name="Grafika 6">
            <a:extLst>
              <a:ext uri="{FF2B5EF4-FFF2-40B4-BE49-F238E27FC236}">
                <a16:creationId xmlns:a16="http://schemas.microsoft.com/office/drawing/2014/main" id="{A7FBB1C4-E940-4775-9C75-B74356C68E4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01300" y="3505200"/>
            <a:ext cx="1358900" cy="1358900"/>
          </a:xfrm>
          <a:prstGeom prst="rect">
            <a:avLst/>
          </a:prstGeom>
        </p:spPr>
      </p:pic>
      <p:sp>
        <p:nvSpPr>
          <p:cNvPr id="8" name="pole tekstowe 7">
            <a:extLst>
              <a:ext uri="{FF2B5EF4-FFF2-40B4-BE49-F238E27FC236}">
                <a16:creationId xmlns:a16="http://schemas.microsoft.com/office/drawing/2014/main" id="{65E5847A-3AE6-4969-B7B3-3F87A6D87CB1}"/>
              </a:ext>
            </a:extLst>
          </p:cNvPr>
          <p:cNvSpPr txBox="1"/>
          <p:nvPr/>
        </p:nvSpPr>
        <p:spPr>
          <a:xfrm>
            <a:off x="646110" y="1677769"/>
            <a:ext cx="10606089" cy="707886"/>
          </a:xfrm>
          <a:prstGeom prst="rect">
            <a:avLst/>
          </a:prstGeom>
          <a:noFill/>
        </p:spPr>
        <p:txBody>
          <a:bodyPr wrap="square" rtlCol="0">
            <a:spAutoFit/>
          </a:bodyPr>
          <a:lstStyle/>
          <a:p>
            <a:r>
              <a:rPr lang="pl-PL" sz="2000" dirty="0"/>
              <a:t>Od premiery folii w 2019 roku zostaliśmy wielokrotnie nagrodzeni, między innymi za innowacyjność produktu. </a:t>
            </a:r>
          </a:p>
        </p:txBody>
      </p:sp>
    </p:spTree>
    <p:extLst>
      <p:ext uri="{BB962C8B-B14F-4D97-AF65-F5344CB8AC3E}">
        <p14:creationId xmlns:p14="http://schemas.microsoft.com/office/powerpoint/2010/main" val="29009112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E4E366E-272A-409E-840F-9A6A64A9E3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721560C-E4AB-4287-A29C-3F6916794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4" name="Freeform 7">
            <a:extLst>
              <a:ext uri="{FF2B5EF4-FFF2-40B4-BE49-F238E27FC236}">
                <a16:creationId xmlns:a16="http://schemas.microsoft.com/office/drawing/2014/main" id="{DF6CFF07-D953-4F9C-9A0E-E0A6AACB61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endParaRPr lang="en-US">
              <a:solidFill>
                <a:schemeClr val="tx1"/>
              </a:solidFill>
            </a:endParaRPr>
          </a:p>
        </p:txBody>
      </p:sp>
      <p:sp>
        <p:nvSpPr>
          <p:cNvPr id="2" name="Tytuł 1">
            <a:extLst>
              <a:ext uri="{FF2B5EF4-FFF2-40B4-BE49-F238E27FC236}">
                <a16:creationId xmlns:a16="http://schemas.microsoft.com/office/drawing/2014/main" id="{FB6DC3C7-5067-4A11-8ECC-3C3D2F486865}"/>
              </a:ext>
            </a:extLst>
          </p:cNvPr>
          <p:cNvSpPr>
            <a:spLocks noGrp="1"/>
          </p:cNvSpPr>
          <p:nvPr>
            <p:ph type="title"/>
          </p:nvPr>
        </p:nvSpPr>
        <p:spPr>
          <a:xfrm>
            <a:off x="648930" y="629267"/>
            <a:ext cx="9252154" cy="1016654"/>
          </a:xfrm>
        </p:spPr>
        <p:txBody>
          <a:bodyPr vert="horz" lIns="91440" tIns="45720" rIns="91440" bIns="45720" rtlCol="0" anchor="t">
            <a:normAutofit/>
          </a:bodyPr>
          <a:lstStyle/>
          <a:p>
            <a:r>
              <a:rPr lang="en-US" b="0" i="0" kern="1200">
                <a:solidFill>
                  <a:srgbClr val="EBEBEB"/>
                </a:solidFill>
                <a:latin typeface="+mj-lt"/>
                <a:ea typeface="+mj-ea"/>
                <a:cs typeface="+mj-cs"/>
              </a:rPr>
              <a:t>Nowość!</a:t>
            </a:r>
          </a:p>
        </p:txBody>
      </p:sp>
      <p:sp useBgFill="1">
        <p:nvSpPr>
          <p:cNvPr id="16" name="Freeform: Shape 15">
            <a:extLst>
              <a:ext uri="{FF2B5EF4-FFF2-40B4-BE49-F238E27FC236}">
                <a16:creationId xmlns:a16="http://schemas.microsoft.com/office/drawing/2014/main" id="{DAA4FEEE-0B5F-41BF-825D-60F9FB0895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4" name="pole tekstowe 3">
            <a:extLst>
              <a:ext uri="{FF2B5EF4-FFF2-40B4-BE49-F238E27FC236}">
                <a16:creationId xmlns:a16="http://schemas.microsoft.com/office/drawing/2014/main" id="{2FE130D7-0409-4D2E-BE06-A04F9F79640D}"/>
              </a:ext>
            </a:extLst>
          </p:cNvPr>
          <p:cNvSpPr txBox="1"/>
          <p:nvPr/>
        </p:nvSpPr>
        <p:spPr>
          <a:xfrm>
            <a:off x="648931" y="3407988"/>
            <a:ext cx="5122606" cy="2290419"/>
          </a:xfrm>
          <a:prstGeom prst="rect">
            <a:avLst/>
          </a:prstGeom>
        </p:spPr>
        <p:txBody>
          <a:bodyPr vert="horz" lIns="91440" tIns="45720" rIns="91440" bIns="45720" rtlCol="0">
            <a:normAutofit/>
          </a:bodyPr>
          <a:lstStyle/>
          <a:p>
            <a:pPr>
              <a:spcBef>
                <a:spcPts val="1000"/>
              </a:spcBef>
              <a:buClr>
                <a:schemeClr val="bg2">
                  <a:lumMod val="40000"/>
                  <a:lumOff val="60000"/>
                </a:schemeClr>
              </a:buClr>
              <a:buSzPct val="80000"/>
            </a:pPr>
            <a:r>
              <a:rPr lang="en-US" dirty="0">
                <a:latin typeface="+mj-lt"/>
                <a:ea typeface="+mj-ea"/>
                <a:cs typeface="+mj-cs"/>
              </a:rPr>
              <a:t>Dream Heat Perfo 1 to unikalny system ogrzewania domu, który pozwala wdrożyć dodatkowe lub podstawowe projekty ogrzewania budynku bez skomplikowanego montażu lub dużych inwestycji.</a:t>
            </a:r>
          </a:p>
        </p:txBody>
      </p:sp>
      <p:pic>
        <p:nvPicPr>
          <p:cNvPr id="5" name="Grafika 4">
            <a:extLst>
              <a:ext uri="{FF2B5EF4-FFF2-40B4-BE49-F238E27FC236}">
                <a16:creationId xmlns:a16="http://schemas.microsoft.com/office/drawing/2014/main" id="{F9E1EE22-9A5D-44E0-890C-F0C313C4675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994125" y="3051330"/>
            <a:ext cx="5451627" cy="2655920"/>
          </a:xfrm>
          <a:prstGeom prst="rect">
            <a:avLst/>
          </a:prstGeom>
          <a:effectLst/>
        </p:spPr>
      </p:pic>
    </p:spTree>
    <p:extLst>
      <p:ext uri="{BB962C8B-B14F-4D97-AF65-F5344CB8AC3E}">
        <p14:creationId xmlns:p14="http://schemas.microsoft.com/office/powerpoint/2010/main" val="132570325"/>
      </p:ext>
    </p:extLst>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E4E366E-272A-409E-840F-9A6A64A9E3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721560C-E4AB-4287-A29C-3F6916794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4" name="Freeform 7">
            <a:extLst>
              <a:ext uri="{FF2B5EF4-FFF2-40B4-BE49-F238E27FC236}">
                <a16:creationId xmlns:a16="http://schemas.microsoft.com/office/drawing/2014/main" id="{DF6CFF07-D953-4F9C-9A0E-E0A6AACB61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endParaRPr lang="en-US">
              <a:solidFill>
                <a:schemeClr val="tx1"/>
              </a:solidFill>
            </a:endParaRPr>
          </a:p>
        </p:txBody>
      </p:sp>
      <p:sp>
        <p:nvSpPr>
          <p:cNvPr id="2" name="Tytuł 1">
            <a:extLst>
              <a:ext uri="{FF2B5EF4-FFF2-40B4-BE49-F238E27FC236}">
                <a16:creationId xmlns:a16="http://schemas.microsoft.com/office/drawing/2014/main" id="{FB6DC3C7-5067-4A11-8ECC-3C3D2F486865}"/>
              </a:ext>
            </a:extLst>
          </p:cNvPr>
          <p:cNvSpPr>
            <a:spLocks noGrp="1"/>
          </p:cNvSpPr>
          <p:nvPr>
            <p:ph type="title"/>
          </p:nvPr>
        </p:nvSpPr>
        <p:spPr>
          <a:xfrm>
            <a:off x="648930" y="629267"/>
            <a:ext cx="9252154" cy="1016654"/>
          </a:xfrm>
        </p:spPr>
        <p:txBody>
          <a:bodyPr vert="horz" lIns="91440" tIns="45720" rIns="91440" bIns="45720" rtlCol="0" anchor="t">
            <a:normAutofit/>
          </a:bodyPr>
          <a:lstStyle/>
          <a:p>
            <a:r>
              <a:rPr lang="en-US" b="0" i="0" kern="1200">
                <a:solidFill>
                  <a:srgbClr val="EBEBEB"/>
                </a:solidFill>
                <a:latin typeface="+mj-lt"/>
                <a:ea typeface="+mj-ea"/>
                <a:cs typeface="+mj-cs"/>
              </a:rPr>
              <a:t>Nowość!</a:t>
            </a:r>
          </a:p>
        </p:txBody>
      </p:sp>
      <p:sp useBgFill="1">
        <p:nvSpPr>
          <p:cNvPr id="16" name="Freeform: Shape 15">
            <a:extLst>
              <a:ext uri="{FF2B5EF4-FFF2-40B4-BE49-F238E27FC236}">
                <a16:creationId xmlns:a16="http://schemas.microsoft.com/office/drawing/2014/main" id="{DAA4FEEE-0B5F-41BF-825D-60F9FB0895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4" name="pole tekstowe 3">
            <a:extLst>
              <a:ext uri="{FF2B5EF4-FFF2-40B4-BE49-F238E27FC236}">
                <a16:creationId xmlns:a16="http://schemas.microsoft.com/office/drawing/2014/main" id="{2FE130D7-0409-4D2E-BE06-A04F9F79640D}"/>
              </a:ext>
            </a:extLst>
          </p:cNvPr>
          <p:cNvSpPr txBox="1"/>
          <p:nvPr/>
        </p:nvSpPr>
        <p:spPr>
          <a:xfrm>
            <a:off x="648931" y="3407988"/>
            <a:ext cx="5122606" cy="2290419"/>
          </a:xfrm>
          <a:prstGeom prst="rect">
            <a:avLst/>
          </a:prstGeom>
        </p:spPr>
        <p:txBody>
          <a:bodyPr vert="horz" lIns="91440" tIns="45720" rIns="91440" bIns="45720" rtlCol="0">
            <a:normAutofit/>
          </a:bodyPr>
          <a:lstStyle/>
          <a:p>
            <a:pPr>
              <a:spcBef>
                <a:spcPts val="1000"/>
              </a:spcBef>
              <a:buClr>
                <a:schemeClr val="bg2">
                  <a:lumMod val="40000"/>
                  <a:lumOff val="60000"/>
                </a:schemeClr>
              </a:buClr>
              <a:buSzPct val="80000"/>
            </a:pPr>
            <a:r>
              <a:rPr lang="en-US" dirty="0">
                <a:latin typeface="+mj-lt"/>
                <a:ea typeface="+mj-ea"/>
                <a:cs typeface="+mj-cs"/>
              </a:rPr>
              <a:t>Dream Heat Perfo 1 to unikalny system ogrzewania domu, który pozwala wdrożyć dodatkowe lub podstawowe projekty ogrzewania budynku bez skomplikowanego montażu lub dużych inwestycji.</a:t>
            </a:r>
          </a:p>
        </p:txBody>
      </p:sp>
      <p:pic>
        <p:nvPicPr>
          <p:cNvPr id="5" name="Grafika 4">
            <a:extLst>
              <a:ext uri="{FF2B5EF4-FFF2-40B4-BE49-F238E27FC236}">
                <a16:creationId xmlns:a16="http://schemas.microsoft.com/office/drawing/2014/main" id="{F9E1EE22-9A5D-44E0-890C-F0C313C4675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994125" y="3051330"/>
            <a:ext cx="5451627" cy="2655920"/>
          </a:xfrm>
          <a:prstGeom prst="rect">
            <a:avLst/>
          </a:prstGeom>
          <a:effectLst/>
        </p:spPr>
      </p:pic>
      <p:pic>
        <p:nvPicPr>
          <p:cNvPr id="3" name="Grafika 2">
            <a:extLst>
              <a:ext uri="{FF2B5EF4-FFF2-40B4-BE49-F238E27FC236}">
                <a16:creationId xmlns:a16="http://schemas.microsoft.com/office/drawing/2014/main" id="{CC2EBAED-C4E5-4169-B681-ECDAFC95DEF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69083" y="2476884"/>
            <a:ext cx="3773986" cy="3930305"/>
          </a:xfrm>
          <a:prstGeom prst="rect">
            <a:avLst/>
          </a:prstGeom>
        </p:spPr>
      </p:pic>
    </p:spTree>
    <p:extLst>
      <p:ext uri="{BB962C8B-B14F-4D97-AF65-F5344CB8AC3E}">
        <p14:creationId xmlns:p14="http://schemas.microsoft.com/office/powerpoint/2010/main" val="122091468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5" presetClass="path" presetSubtype="0" accel="50000" decel="50000" fill="hold" nodeType="clickEffect">
                                  <p:stCondLst>
                                    <p:cond delay="0"/>
                                  </p:stCondLst>
                                  <p:childTnLst>
                                    <p:animMotion origin="layout" path="M -4.375E-6 4.07407E-6 L -0.44713 -0.00139 " pathEditMode="relative" rAng="0" ptsTypes="AA">
                                      <p:cBhvr>
                                        <p:cTn id="11" dur="2000" fill="hold"/>
                                        <p:tgtEl>
                                          <p:spTgt spid="5"/>
                                        </p:tgtEl>
                                        <p:attrNameLst>
                                          <p:attrName>ppt_x</p:attrName>
                                          <p:attrName>ppt_y</p:attrName>
                                        </p:attrNameLst>
                                      </p:cBhvr>
                                      <p:rCtr x="-22357" y="-69"/>
                                    </p:animMotion>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2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412E3267-7ABE-412B-8580-47EC0D1F61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23" name="Picture 22">
            <a:extLst>
              <a:ext uri="{FF2B5EF4-FFF2-40B4-BE49-F238E27FC236}">
                <a16:creationId xmlns:a16="http://schemas.microsoft.com/office/drawing/2014/main" id="{20B62C5A-2250-4380-AB23-DB87446CCED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25" name="Oval 24">
            <a:extLst>
              <a:ext uri="{FF2B5EF4-FFF2-40B4-BE49-F238E27FC236}">
                <a16:creationId xmlns:a16="http://schemas.microsoft.com/office/drawing/2014/main" id="{D42CF425-7213-4F89-B0FF-4C2BDDD9C6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27" name="Picture 26">
            <a:extLst>
              <a:ext uri="{FF2B5EF4-FFF2-40B4-BE49-F238E27FC236}">
                <a16:creationId xmlns:a16="http://schemas.microsoft.com/office/drawing/2014/main" id="{D35DA97D-88F8-4249-B650-4FC9FD50A38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9" name="Picture 28">
            <a:extLst>
              <a:ext uri="{FF2B5EF4-FFF2-40B4-BE49-F238E27FC236}">
                <a16:creationId xmlns:a16="http://schemas.microsoft.com/office/drawing/2014/main" id="{43F38673-6E30-4BAE-AC67-0B283EBF42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31" name="Rectangle 30">
            <a:extLst>
              <a:ext uri="{FF2B5EF4-FFF2-40B4-BE49-F238E27FC236}">
                <a16:creationId xmlns:a16="http://schemas.microsoft.com/office/drawing/2014/main" id="{202A25CB-1ED1-4C87-AB49-8D3BC684D1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3" name="Freeform: Shape 32">
            <a:extLst>
              <a:ext uri="{FF2B5EF4-FFF2-40B4-BE49-F238E27FC236}">
                <a16:creationId xmlns:a16="http://schemas.microsoft.com/office/drawing/2014/main" id="{D68108A9-1C65-4950-B8D3-D53A8ED97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995919" cy="6858000"/>
          </a:xfrm>
          <a:custGeom>
            <a:avLst/>
            <a:gdLst>
              <a:gd name="connsiteX0" fmla="*/ 5651204 w 6995919"/>
              <a:gd name="connsiteY0" fmla="*/ 0 h 6858000"/>
              <a:gd name="connsiteX1" fmla="*/ 6994742 w 6995919"/>
              <a:gd name="connsiteY1" fmla="*/ 0 h 6858000"/>
              <a:gd name="connsiteX2" fmla="*/ 6969697 w 6995919"/>
              <a:gd name="connsiteY2" fmla="*/ 155676 h 6858000"/>
              <a:gd name="connsiteX3" fmla="*/ 6945828 w 6995919"/>
              <a:gd name="connsiteY3" fmla="*/ 310667 h 6858000"/>
              <a:gd name="connsiteX4" fmla="*/ 6922464 w 6995919"/>
              <a:gd name="connsiteY4" fmla="*/ 466344 h 6858000"/>
              <a:gd name="connsiteX5" fmla="*/ 6902461 w 6995919"/>
              <a:gd name="connsiteY5" fmla="*/ 622706 h 6858000"/>
              <a:gd name="connsiteX6" fmla="*/ 6882290 w 6995919"/>
              <a:gd name="connsiteY6" fmla="*/ 778383 h 6858000"/>
              <a:gd name="connsiteX7" fmla="*/ 6863464 w 6995919"/>
              <a:gd name="connsiteY7" fmla="*/ 934745 h 6858000"/>
              <a:gd name="connsiteX8" fmla="*/ 6847328 w 6995919"/>
              <a:gd name="connsiteY8" fmla="*/ 1089050 h 6858000"/>
              <a:gd name="connsiteX9" fmla="*/ 6832032 w 6995919"/>
              <a:gd name="connsiteY9" fmla="*/ 1245413 h 6858000"/>
              <a:gd name="connsiteX10" fmla="*/ 6818080 w 6995919"/>
              <a:gd name="connsiteY10" fmla="*/ 1401089 h 6858000"/>
              <a:gd name="connsiteX11" fmla="*/ 6805978 w 6995919"/>
              <a:gd name="connsiteY11" fmla="*/ 1554023 h 6858000"/>
              <a:gd name="connsiteX12" fmla="*/ 6793875 w 6995919"/>
              <a:gd name="connsiteY12" fmla="*/ 1709013 h 6858000"/>
              <a:gd name="connsiteX13" fmla="*/ 6783790 w 6995919"/>
              <a:gd name="connsiteY13" fmla="*/ 1861947 h 6858000"/>
              <a:gd name="connsiteX14" fmla="*/ 6775890 w 6995919"/>
              <a:gd name="connsiteY14" fmla="*/ 2014880 h 6858000"/>
              <a:gd name="connsiteX15" fmla="*/ 6767653 w 6995919"/>
              <a:gd name="connsiteY15" fmla="*/ 2167128 h 6858000"/>
              <a:gd name="connsiteX16" fmla="*/ 6760762 w 6995919"/>
              <a:gd name="connsiteY16" fmla="*/ 2318004 h 6858000"/>
              <a:gd name="connsiteX17" fmla="*/ 6755887 w 6995919"/>
              <a:gd name="connsiteY17" fmla="*/ 2467508 h 6858000"/>
              <a:gd name="connsiteX18" fmla="*/ 6751685 w 6995919"/>
              <a:gd name="connsiteY18" fmla="*/ 2617013 h 6858000"/>
              <a:gd name="connsiteX19" fmla="*/ 6747651 w 6995919"/>
              <a:gd name="connsiteY19" fmla="*/ 2765145 h 6858000"/>
              <a:gd name="connsiteX20" fmla="*/ 6745802 w 6995919"/>
              <a:gd name="connsiteY20" fmla="*/ 2911221 h 6858000"/>
              <a:gd name="connsiteX21" fmla="*/ 6743785 w 6995919"/>
              <a:gd name="connsiteY21" fmla="*/ 3057296 h 6858000"/>
              <a:gd name="connsiteX22" fmla="*/ 6742776 w 6995919"/>
              <a:gd name="connsiteY22" fmla="*/ 3201314 h 6858000"/>
              <a:gd name="connsiteX23" fmla="*/ 6743785 w 6995919"/>
              <a:gd name="connsiteY23" fmla="*/ 3343960 h 6858000"/>
              <a:gd name="connsiteX24" fmla="*/ 6743785 w 6995919"/>
              <a:gd name="connsiteY24" fmla="*/ 3485235 h 6858000"/>
              <a:gd name="connsiteX25" fmla="*/ 6745802 w 6995919"/>
              <a:gd name="connsiteY25" fmla="*/ 3625138 h 6858000"/>
              <a:gd name="connsiteX26" fmla="*/ 6748827 w 6995919"/>
              <a:gd name="connsiteY26" fmla="*/ 3762298 h 6858000"/>
              <a:gd name="connsiteX27" fmla="*/ 6751685 w 6995919"/>
              <a:gd name="connsiteY27" fmla="*/ 3898087 h 6858000"/>
              <a:gd name="connsiteX28" fmla="*/ 6754879 w 6995919"/>
              <a:gd name="connsiteY28" fmla="*/ 4031132 h 6858000"/>
              <a:gd name="connsiteX29" fmla="*/ 6759753 w 6995919"/>
              <a:gd name="connsiteY29" fmla="*/ 4163491 h 6858000"/>
              <a:gd name="connsiteX30" fmla="*/ 6764964 w 6995919"/>
              <a:gd name="connsiteY30" fmla="*/ 4293793 h 6858000"/>
              <a:gd name="connsiteX31" fmla="*/ 6769670 w 6995919"/>
              <a:gd name="connsiteY31" fmla="*/ 4421352 h 6858000"/>
              <a:gd name="connsiteX32" fmla="*/ 6782950 w 6995919"/>
              <a:gd name="connsiteY32" fmla="*/ 4670298 h 6858000"/>
              <a:gd name="connsiteX33" fmla="*/ 6797069 w 6995919"/>
              <a:gd name="connsiteY33" fmla="*/ 4908956 h 6858000"/>
              <a:gd name="connsiteX34" fmla="*/ 6811861 w 6995919"/>
              <a:gd name="connsiteY34" fmla="*/ 5138013 h 6858000"/>
              <a:gd name="connsiteX35" fmla="*/ 6828166 w 6995919"/>
              <a:gd name="connsiteY35" fmla="*/ 5354726 h 6858000"/>
              <a:gd name="connsiteX36" fmla="*/ 6845143 w 6995919"/>
              <a:gd name="connsiteY36" fmla="*/ 5561838 h 6858000"/>
              <a:gd name="connsiteX37" fmla="*/ 6863464 w 6995919"/>
              <a:gd name="connsiteY37" fmla="*/ 5753862 h 6858000"/>
              <a:gd name="connsiteX38" fmla="*/ 6881450 w 6995919"/>
              <a:gd name="connsiteY38" fmla="*/ 5934227 h 6858000"/>
              <a:gd name="connsiteX39" fmla="*/ 6899435 w 6995919"/>
              <a:gd name="connsiteY39" fmla="*/ 6100191 h 6858000"/>
              <a:gd name="connsiteX40" fmla="*/ 6916412 w 6995919"/>
              <a:gd name="connsiteY40" fmla="*/ 6252438 h 6858000"/>
              <a:gd name="connsiteX41" fmla="*/ 6932549 w 6995919"/>
              <a:gd name="connsiteY41" fmla="*/ 6387541 h 6858000"/>
              <a:gd name="connsiteX42" fmla="*/ 6947845 w 6995919"/>
              <a:gd name="connsiteY42" fmla="*/ 6509613 h 6858000"/>
              <a:gd name="connsiteX43" fmla="*/ 6960620 w 6995919"/>
              <a:gd name="connsiteY43" fmla="*/ 6612483 h 6858000"/>
              <a:gd name="connsiteX44" fmla="*/ 6972722 w 6995919"/>
              <a:gd name="connsiteY44" fmla="*/ 6698894 h 6858000"/>
              <a:gd name="connsiteX45" fmla="*/ 6990036 w 6995919"/>
              <a:gd name="connsiteY45" fmla="*/ 6817538 h 6858000"/>
              <a:gd name="connsiteX46" fmla="*/ 6995919 w 6995919"/>
              <a:gd name="connsiteY46" fmla="*/ 6858000 h 6858000"/>
              <a:gd name="connsiteX47" fmla="*/ 6090565 w 6995919"/>
              <a:gd name="connsiteY47" fmla="*/ 6858000 h 6858000"/>
              <a:gd name="connsiteX48" fmla="*/ 6090565 w 6995919"/>
              <a:gd name="connsiteY48" fmla="*/ 6858000 h 6858000"/>
              <a:gd name="connsiteX49" fmla="*/ 0 w 6995919"/>
              <a:gd name="connsiteY49" fmla="*/ 6858000 h 6858000"/>
              <a:gd name="connsiteX50" fmla="*/ 0 w 6995919"/>
              <a:gd name="connsiteY50" fmla="*/ 0 h 6858000"/>
              <a:gd name="connsiteX51" fmla="*/ 5651204 w 6995919"/>
              <a:gd name="connsiteY5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995919" h="6858000">
                <a:moveTo>
                  <a:pt x="5651204" y="0"/>
                </a:moveTo>
                <a:lnTo>
                  <a:pt x="6994742" y="0"/>
                </a:lnTo>
                <a:lnTo>
                  <a:pt x="6969697" y="155676"/>
                </a:lnTo>
                <a:lnTo>
                  <a:pt x="6945828" y="310667"/>
                </a:lnTo>
                <a:lnTo>
                  <a:pt x="6922464" y="466344"/>
                </a:lnTo>
                <a:lnTo>
                  <a:pt x="6902461" y="622706"/>
                </a:lnTo>
                <a:lnTo>
                  <a:pt x="6882290" y="778383"/>
                </a:lnTo>
                <a:lnTo>
                  <a:pt x="6863464" y="934745"/>
                </a:lnTo>
                <a:lnTo>
                  <a:pt x="6847328" y="1089050"/>
                </a:lnTo>
                <a:lnTo>
                  <a:pt x="6832032" y="1245413"/>
                </a:lnTo>
                <a:lnTo>
                  <a:pt x="6818080" y="1401089"/>
                </a:lnTo>
                <a:lnTo>
                  <a:pt x="6805978" y="1554023"/>
                </a:lnTo>
                <a:lnTo>
                  <a:pt x="6793875" y="1709013"/>
                </a:lnTo>
                <a:lnTo>
                  <a:pt x="6783790" y="1861947"/>
                </a:lnTo>
                <a:lnTo>
                  <a:pt x="6775890" y="2014880"/>
                </a:lnTo>
                <a:lnTo>
                  <a:pt x="6767653" y="2167128"/>
                </a:lnTo>
                <a:lnTo>
                  <a:pt x="6760762" y="2318004"/>
                </a:lnTo>
                <a:lnTo>
                  <a:pt x="6755887" y="2467508"/>
                </a:lnTo>
                <a:lnTo>
                  <a:pt x="6751685" y="2617013"/>
                </a:lnTo>
                <a:lnTo>
                  <a:pt x="6747651" y="2765145"/>
                </a:lnTo>
                <a:lnTo>
                  <a:pt x="6745802" y="2911221"/>
                </a:lnTo>
                <a:lnTo>
                  <a:pt x="6743785" y="3057296"/>
                </a:lnTo>
                <a:lnTo>
                  <a:pt x="6742776" y="3201314"/>
                </a:lnTo>
                <a:lnTo>
                  <a:pt x="6743785" y="3343960"/>
                </a:lnTo>
                <a:lnTo>
                  <a:pt x="6743785" y="3485235"/>
                </a:lnTo>
                <a:lnTo>
                  <a:pt x="6745802" y="3625138"/>
                </a:lnTo>
                <a:lnTo>
                  <a:pt x="6748827" y="3762298"/>
                </a:lnTo>
                <a:lnTo>
                  <a:pt x="6751685" y="3898087"/>
                </a:lnTo>
                <a:lnTo>
                  <a:pt x="6754879" y="4031132"/>
                </a:lnTo>
                <a:lnTo>
                  <a:pt x="6759753" y="4163491"/>
                </a:lnTo>
                <a:lnTo>
                  <a:pt x="6764964" y="4293793"/>
                </a:lnTo>
                <a:lnTo>
                  <a:pt x="6769670" y="4421352"/>
                </a:lnTo>
                <a:lnTo>
                  <a:pt x="6782950" y="4670298"/>
                </a:lnTo>
                <a:lnTo>
                  <a:pt x="6797069" y="4908956"/>
                </a:lnTo>
                <a:lnTo>
                  <a:pt x="6811861" y="5138013"/>
                </a:lnTo>
                <a:lnTo>
                  <a:pt x="6828166" y="5354726"/>
                </a:lnTo>
                <a:lnTo>
                  <a:pt x="6845143" y="5561838"/>
                </a:lnTo>
                <a:lnTo>
                  <a:pt x="6863464" y="5753862"/>
                </a:lnTo>
                <a:lnTo>
                  <a:pt x="6881450" y="5934227"/>
                </a:lnTo>
                <a:lnTo>
                  <a:pt x="6899435" y="6100191"/>
                </a:lnTo>
                <a:lnTo>
                  <a:pt x="6916412" y="6252438"/>
                </a:lnTo>
                <a:lnTo>
                  <a:pt x="6932549" y="6387541"/>
                </a:lnTo>
                <a:lnTo>
                  <a:pt x="6947845" y="6509613"/>
                </a:lnTo>
                <a:lnTo>
                  <a:pt x="6960620" y="6612483"/>
                </a:lnTo>
                <a:lnTo>
                  <a:pt x="6972722" y="6698894"/>
                </a:lnTo>
                <a:lnTo>
                  <a:pt x="6990036" y="6817538"/>
                </a:lnTo>
                <a:lnTo>
                  <a:pt x="6995919" y="6858000"/>
                </a:lnTo>
                <a:lnTo>
                  <a:pt x="6090565" y="6858000"/>
                </a:lnTo>
                <a:lnTo>
                  <a:pt x="6090565" y="6858000"/>
                </a:lnTo>
                <a:lnTo>
                  <a:pt x="0" y="6858000"/>
                </a:lnTo>
                <a:lnTo>
                  <a:pt x="0" y="0"/>
                </a:lnTo>
                <a:lnTo>
                  <a:pt x="565120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Grafika 6">
            <a:extLst>
              <a:ext uri="{FF2B5EF4-FFF2-40B4-BE49-F238E27FC236}">
                <a16:creationId xmlns:a16="http://schemas.microsoft.com/office/drawing/2014/main" id="{405E324E-B883-420E-B413-085B7CC9EA1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4853" y="1725872"/>
            <a:ext cx="5454404" cy="1811425"/>
          </a:xfrm>
          <a:prstGeom prst="rect">
            <a:avLst/>
          </a:prstGeom>
          <a:effectLst/>
        </p:spPr>
      </p:pic>
      <p:sp>
        <p:nvSpPr>
          <p:cNvPr id="35" name="Freeform 27">
            <a:extLst>
              <a:ext uri="{FF2B5EF4-FFF2-40B4-BE49-F238E27FC236}">
                <a16:creationId xmlns:a16="http://schemas.microsoft.com/office/drawing/2014/main" id="{6F1C2839-EFB8-47B3-9488-B0F191886D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49646"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6" name="Grafika 5">
            <a:extLst>
              <a:ext uri="{FF2B5EF4-FFF2-40B4-BE49-F238E27FC236}">
                <a16:creationId xmlns:a16="http://schemas.microsoft.com/office/drawing/2014/main" id="{F9CC2228-4096-483B-82CE-5A04AD9BE83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62982" y="3669091"/>
            <a:ext cx="5533018" cy="2869737"/>
          </a:xfrm>
          <a:prstGeom prst="rect">
            <a:avLst/>
          </a:prstGeom>
          <a:effectLst/>
        </p:spPr>
      </p:pic>
      <p:sp>
        <p:nvSpPr>
          <p:cNvPr id="8" name="pole tekstowe 7">
            <a:extLst>
              <a:ext uri="{FF2B5EF4-FFF2-40B4-BE49-F238E27FC236}">
                <a16:creationId xmlns:a16="http://schemas.microsoft.com/office/drawing/2014/main" id="{B4788AAE-6573-44AD-A6C5-E909E1CC76FE}"/>
              </a:ext>
            </a:extLst>
          </p:cNvPr>
          <p:cNvSpPr txBox="1"/>
          <p:nvPr/>
        </p:nvSpPr>
        <p:spPr>
          <a:xfrm>
            <a:off x="562982" y="203200"/>
            <a:ext cx="5533018" cy="1384995"/>
          </a:xfrm>
          <a:prstGeom prst="rect">
            <a:avLst/>
          </a:prstGeom>
          <a:noFill/>
        </p:spPr>
        <p:txBody>
          <a:bodyPr wrap="square" rtlCol="0">
            <a:spAutoFit/>
          </a:bodyPr>
          <a:lstStyle/>
          <a:p>
            <a:r>
              <a:rPr lang="pl-PL" sz="1400" dirty="0">
                <a:solidFill>
                  <a:schemeClr val="bg1"/>
                </a:solidFill>
              </a:rPr>
              <a:t>System zużywa zaledwie 40-60 W/m2 energii elektrycznej, dlatego efektywność tego systemu grzewczego jest 2,5-3 razy większa w porównaniu z tradycyjnymi konwekcyjnymi systemami grzewczymi, w tym także gazowym. Przy aktualnych standardach ocieplenia budynków, czas pracy systemu grzewczego nie przekracza 5h dziennie.</a:t>
            </a:r>
          </a:p>
        </p:txBody>
      </p:sp>
      <p:pic>
        <p:nvPicPr>
          <p:cNvPr id="9" name="Grafika 8">
            <a:extLst>
              <a:ext uri="{FF2B5EF4-FFF2-40B4-BE49-F238E27FC236}">
                <a16:creationId xmlns:a16="http://schemas.microsoft.com/office/drawing/2014/main" id="{3A4FB220-FEEF-46BE-935F-F2A31EC7291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466701" y="2987813"/>
            <a:ext cx="5272088" cy="1562100"/>
          </a:xfrm>
          <a:prstGeom prst="rect">
            <a:avLst/>
          </a:prstGeom>
        </p:spPr>
      </p:pic>
      <p:pic>
        <p:nvPicPr>
          <p:cNvPr id="15" name="Grafika 14">
            <a:extLst>
              <a:ext uri="{FF2B5EF4-FFF2-40B4-BE49-F238E27FC236}">
                <a16:creationId xmlns:a16="http://schemas.microsoft.com/office/drawing/2014/main" id="{F06B5C57-9A1F-482D-8D47-FEF411F8785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209118" y="2305292"/>
            <a:ext cx="4036349" cy="364393"/>
          </a:xfrm>
          <a:prstGeom prst="rect">
            <a:avLst/>
          </a:prstGeom>
        </p:spPr>
      </p:pic>
    </p:spTree>
    <p:extLst>
      <p:ext uri="{BB962C8B-B14F-4D97-AF65-F5344CB8AC3E}">
        <p14:creationId xmlns:p14="http://schemas.microsoft.com/office/powerpoint/2010/main" val="5249004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810FBA2-5302-4397-A9F2-38B2A936E7EF}"/>
              </a:ext>
            </a:extLst>
          </p:cNvPr>
          <p:cNvSpPr>
            <a:spLocks noGrp="1"/>
          </p:cNvSpPr>
          <p:nvPr>
            <p:ph type="title"/>
          </p:nvPr>
        </p:nvSpPr>
        <p:spPr/>
        <p:txBody>
          <a:bodyPr/>
          <a:lstStyle/>
          <a:p>
            <a:r>
              <a:rPr lang="pl-PL" dirty="0"/>
              <a:t>Montaż folii </a:t>
            </a:r>
            <a:r>
              <a:rPr lang="pl-PL" dirty="0" err="1"/>
              <a:t>Dream</a:t>
            </a:r>
            <a:r>
              <a:rPr lang="pl-PL" dirty="0"/>
              <a:t> </a:t>
            </a:r>
            <a:r>
              <a:rPr lang="pl-PL" dirty="0" err="1"/>
              <a:t>Heat</a:t>
            </a:r>
            <a:endParaRPr lang="pl-PL" dirty="0"/>
          </a:p>
        </p:txBody>
      </p:sp>
      <p:pic>
        <p:nvPicPr>
          <p:cNvPr id="4" name="Multimedia online 3" title="Dream Heat - przebieg montaￅﾼu folii grzewczej w domku jednorodzinnym">
            <a:hlinkClick r:id="" action="ppaction://media"/>
            <a:extLst>
              <a:ext uri="{FF2B5EF4-FFF2-40B4-BE49-F238E27FC236}">
                <a16:creationId xmlns:a16="http://schemas.microsoft.com/office/drawing/2014/main" id="{BF6CA6D0-5141-47E0-A54C-B29FD46E6BBD}"/>
              </a:ext>
            </a:extLst>
          </p:cNvPr>
          <p:cNvPicPr>
            <a:picLocks noRot="1" noChangeAspect="1"/>
          </p:cNvPicPr>
          <p:nvPr>
            <a:videoFile r:link="rId1"/>
          </p:nvPr>
        </p:nvPicPr>
        <p:blipFill>
          <a:blip r:embed="rId3"/>
          <a:stretch>
            <a:fillRect/>
          </a:stretch>
        </p:blipFill>
        <p:spPr>
          <a:xfrm>
            <a:off x="719683" y="1376855"/>
            <a:ext cx="8939427" cy="5028427"/>
          </a:xfrm>
          <a:prstGeom prst="rect">
            <a:avLst/>
          </a:prstGeom>
        </p:spPr>
      </p:pic>
    </p:spTree>
    <p:extLst>
      <p:ext uri="{BB962C8B-B14F-4D97-AF65-F5344CB8AC3E}">
        <p14:creationId xmlns:p14="http://schemas.microsoft.com/office/powerpoint/2010/main" val="47815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1FDA184-64C4-4B27-BA2E-FE6281BDC8F0}"/>
              </a:ext>
            </a:extLst>
          </p:cNvPr>
          <p:cNvSpPr>
            <a:spLocks noGrp="1"/>
          </p:cNvSpPr>
          <p:nvPr>
            <p:ph type="title"/>
          </p:nvPr>
        </p:nvSpPr>
        <p:spPr>
          <a:xfrm>
            <a:off x="3452811" y="2728735"/>
            <a:ext cx="5475289" cy="1400530"/>
          </a:xfrm>
        </p:spPr>
        <p:txBody>
          <a:bodyPr/>
          <a:lstStyle/>
          <a:p>
            <a:r>
              <a:rPr lang="pl-PL" dirty="0"/>
              <a:t>Dziękuję za uwagę</a:t>
            </a:r>
          </a:p>
        </p:txBody>
      </p:sp>
      <p:sp>
        <p:nvSpPr>
          <p:cNvPr id="4" name="Tytuł 1">
            <a:extLst>
              <a:ext uri="{FF2B5EF4-FFF2-40B4-BE49-F238E27FC236}">
                <a16:creationId xmlns:a16="http://schemas.microsoft.com/office/drawing/2014/main" id="{41C24839-F55A-4A8D-808E-A5E3C1C07C62}"/>
              </a:ext>
            </a:extLst>
          </p:cNvPr>
          <p:cNvSpPr txBox="1">
            <a:spLocks/>
          </p:cNvSpPr>
          <p:nvPr/>
        </p:nvSpPr>
        <p:spPr>
          <a:xfrm>
            <a:off x="1765300" y="4684535"/>
            <a:ext cx="8267699" cy="1400530"/>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pl-PL" dirty="0">
                <a:hlinkClick r:id="rId2"/>
              </a:rPr>
              <a:t>www.dreamheat.eu</a:t>
            </a:r>
            <a:endParaRPr lang="pl-PL" dirty="0"/>
          </a:p>
          <a:p>
            <a:pPr algn="ctr"/>
            <a:r>
              <a:rPr lang="pl-PL" dirty="0">
                <a:hlinkClick r:id="rId3"/>
              </a:rPr>
              <a:t>www.ogrzejswojdomzazero.pl</a:t>
            </a:r>
            <a:endParaRPr lang="pl-PL" dirty="0"/>
          </a:p>
          <a:p>
            <a:pPr algn="ctr"/>
            <a:endParaRPr lang="pl-PL" dirty="0"/>
          </a:p>
        </p:txBody>
      </p:sp>
    </p:spTree>
    <p:extLst>
      <p:ext uri="{BB962C8B-B14F-4D97-AF65-F5344CB8AC3E}">
        <p14:creationId xmlns:p14="http://schemas.microsoft.com/office/powerpoint/2010/main" val="14724280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F5CEE8C-14DF-4474-8344-2A5FA1700ACF}"/>
              </a:ext>
            </a:extLst>
          </p:cNvPr>
          <p:cNvSpPr>
            <a:spLocks noGrp="1"/>
          </p:cNvSpPr>
          <p:nvPr>
            <p:ph type="title"/>
          </p:nvPr>
        </p:nvSpPr>
        <p:spPr>
          <a:xfrm>
            <a:off x="1154956" y="543265"/>
            <a:ext cx="8825657" cy="566738"/>
          </a:xfrm>
        </p:spPr>
        <p:txBody>
          <a:bodyPr/>
          <a:lstStyle/>
          <a:p>
            <a:r>
              <a:rPr lang="pl-PL" dirty="0"/>
              <a:t>Korzyści z użytkowania i instalacji systemu Dream Heat</a:t>
            </a:r>
          </a:p>
        </p:txBody>
      </p:sp>
      <p:sp>
        <p:nvSpPr>
          <p:cNvPr id="5" name="pole tekstowe 4">
            <a:extLst>
              <a:ext uri="{FF2B5EF4-FFF2-40B4-BE49-F238E27FC236}">
                <a16:creationId xmlns:a16="http://schemas.microsoft.com/office/drawing/2014/main" id="{EFE73086-4ABB-4814-A2A6-0B7535D7FAA4}"/>
              </a:ext>
            </a:extLst>
          </p:cNvPr>
          <p:cNvSpPr txBox="1"/>
          <p:nvPr/>
        </p:nvSpPr>
        <p:spPr>
          <a:xfrm>
            <a:off x="5748144" y="1763445"/>
            <a:ext cx="6116702" cy="3785652"/>
          </a:xfrm>
          <a:prstGeom prst="rect">
            <a:avLst/>
          </a:prstGeom>
          <a:noFill/>
        </p:spPr>
        <p:txBody>
          <a:bodyPr wrap="square" rtlCol="0">
            <a:spAutoFit/>
          </a:bodyPr>
          <a:lstStyle/>
          <a:p>
            <a:pPr marL="342900" indent="-342900">
              <a:buFontTx/>
              <a:buChar char="-"/>
            </a:pPr>
            <a:r>
              <a:rPr lang="pl-PL" sz="2000" dirty="0"/>
              <a:t>Produkt ekologiczny. Zastępuje piece na </a:t>
            </a:r>
            <a:r>
              <a:rPr lang="pl-PL" sz="2000" dirty="0" err="1"/>
              <a:t>ekogroszek</a:t>
            </a:r>
            <a:r>
              <a:rPr lang="pl-PL" sz="2000" dirty="0"/>
              <a:t>, </a:t>
            </a:r>
            <a:r>
              <a:rPr lang="pl-PL" sz="2000" dirty="0" err="1"/>
              <a:t>pellety</a:t>
            </a:r>
            <a:r>
              <a:rPr lang="pl-PL" sz="2000" dirty="0"/>
              <a:t> itp.</a:t>
            </a:r>
          </a:p>
          <a:p>
            <a:pPr marL="342900" indent="-342900">
              <a:buFontTx/>
              <a:buChar char="-"/>
            </a:pPr>
            <a:r>
              <a:rPr lang="pl-PL" sz="2000" dirty="0"/>
              <a:t>Brak kotłowni w domu</a:t>
            </a:r>
          </a:p>
          <a:p>
            <a:pPr marL="342900" indent="-342900">
              <a:buFontTx/>
              <a:buChar char="-"/>
            </a:pPr>
            <a:r>
              <a:rPr lang="pl-PL" sz="2000" dirty="0"/>
              <a:t>Cały system jest nie widoczny dla użytkownika (brak kaloryferów, promienników)</a:t>
            </a:r>
          </a:p>
          <a:p>
            <a:pPr marL="342900" indent="-342900">
              <a:buFontTx/>
              <a:buChar char="-"/>
            </a:pPr>
            <a:r>
              <a:rPr lang="pl-PL" sz="2000" dirty="0"/>
              <a:t>Ciepło jest równomiernie rozprowadzane dzięki dużej powierzchni grzania</a:t>
            </a:r>
          </a:p>
          <a:p>
            <a:pPr marL="342900" indent="-342900">
              <a:buFontTx/>
              <a:buChar char="-"/>
            </a:pPr>
            <a:r>
              <a:rPr lang="pl-PL" sz="2000" dirty="0"/>
              <a:t>Efektywność: Czterokrotnie szybsze działanie od tradycyjnych systemów wodnych</a:t>
            </a:r>
          </a:p>
          <a:p>
            <a:pPr marL="342900" indent="-342900">
              <a:buFontTx/>
              <a:buChar char="-"/>
            </a:pPr>
            <a:r>
              <a:rPr lang="pl-PL" sz="2000" dirty="0"/>
              <a:t>Jest przyjazne dla alergików, dzieci</a:t>
            </a:r>
            <a:br>
              <a:rPr lang="pl-PL" sz="2000" dirty="0"/>
            </a:br>
            <a:endParaRPr lang="pl-PL" sz="2000" dirty="0"/>
          </a:p>
        </p:txBody>
      </p:sp>
      <p:pic>
        <p:nvPicPr>
          <p:cNvPr id="3" name="Grafika 2">
            <a:extLst>
              <a:ext uri="{FF2B5EF4-FFF2-40B4-BE49-F238E27FC236}">
                <a16:creationId xmlns:a16="http://schemas.microsoft.com/office/drawing/2014/main" id="{6ACB39CC-2979-4384-ABFF-E72176A4AA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1763445"/>
            <a:ext cx="5273138" cy="3779082"/>
          </a:xfrm>
          <a:prstGeom prst="rect">
            <a:avLst/>
          </a:prstGeom>
        </p:spPr>
      </p:pic>
    </p:spTree>
    <p:extLst>
      <p:ext uri="{BB962C8B-B14F-4D97-AF65-F5344CB8AC3E}">
        <p14:creationId xmlns:p14="http://schemas.microsoft.com/office/powerpoint/2010/main" val="10768048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F5CEE8C-14DF-4474-8344-2A5FA1700ACF}"/>
              </a:ext>
            </a:extLst>
          </p:cNvPr>
          <p:cNvSpPr>
            <a:spLocks noGrp="1"/>
          </p:cNvSpPr>
          <p:nvPr>
            <p:ph type="title"/>
          </p:nvPr>
        </p:nvSpPr>
        <p:spPr>
          <a:xfrm>
            <a:off x="1154956" y="543265"/>
            <a:ext cx="8825657" cy="566738"/>
          </a:xfrm>
        </p:spPr>
        <p:txBody>
          <a:bodyPr/>
          <a:lstStyle/>
          <a:p>
            <a:r>
              <a:rPr lang="pl-PL" dirty="0"/>
              <a:t>Korzyści z użytkowania i instalacji systemu Dream Heat</a:t>
            </a:r>
          </a:p>
        </p:txBody>
      </p:sp>
      <p:sp>
        <p:nvSpPr>
          <p:cNvPr id="5" name="pole tekstowe 4">
            <a:extLst>
              <a:ext uri="{FF2B5EF4-FFF2-40B4-BE49-F238E27FC236}">
                <a16:creationId xmlns:a16="http://schemas.microsoft.com/office/drawing/2014/main" id="{EFE73086-4ABB-4814-A2A6-0B7535D7FAA4}"/>
              </a:ext>
            </a:extLst>
          </p:cNvPr>
          <p:cNvSpPr txBox="1"/>
          <p:nvPr/>
        </p:nvSpPr>
        <p:spPr>
          <a:xfrm>
            <a:off x="1154955" y="1883732"/>
            <a:ext cx="10456473" cy="3416320"/>
          </a:xfrm>
          <a:prstGeom prst="rect">
            <a:avLst/>
          </a:prstGeom>
          <a:noFill/>
        </p:spPr>
        <p:txBody>
          <a:bodyPr wrap="square" rtlCol="0">
            <a:spAutoFit/>
          </a:bodyPr>
          <a:lstStyle/>
          <a:p>
            <a:r>
              <a:rPr lang="pl-PL" dirty="0"/>
              <a:t>- instalacja całego systemu grzewczego w domku do 150 m2 w 1 dzień (w dobie braku monterów istnieje możliwość wykonania kilkunastu instalacji przez brygady dwuosobowe w miesiącu)</a:t>
            </a:r>
            <a:br>
              <a:rPr lang="pl-PL" dirty="0"/>
            </a:br>
            <a:r>
              <a:rPr lang="pl-PL" dirty="0"/>
              <a:t>- powtarzalność instalacji</a:t>
            </a:r>
            <a:br>
              <a:rPr lang="pl-PL" dirty="0"/>
            </a:br>
            <a:r>
              <a:rPr lang="pl-PL" dirty="0"/>
              <a:t>- brak możliwości popełnienia błędu </a:t>
            </a:r>
            <a:br>
              <a:rPr lang="pl-PL" dirty="0"/>
            </a:br>
            <a:r>
              <a:rPr lang="pl-PL" dirty="0"/>
              <a:t>- brak możliwości rozszczelnienia instalacji </a:t>
            </a:r>
            <a:br>
              <a:rPr lang="pl-PL" dirty="0"/>
            </a:br>
            <a:r>
              <a:rPr lang="pl-PL" dirty="0"/>
              <a:t>- Ekologia - dużo niższe wytwarzanie CO2 do atmosfery</a:t>
            </a:r>
            <a:br>
              <a:rPr lang="pl-PL" dirty="0"/>
            </a:br>
            <a:r>
              <a:rPr lang="pl-PL" dirty="0"/>
              <a:t>- możliwość ogrzewania domu z wykorzystaniem paneli PV dzięki temu możemy zbilansować koszty ogrzewania do 0zł</a:t>
            </a:r>
            <a:br>
              <a:rPr lang="pl-PL" dirty="0"/>
            </a:br>
            <a:r>
              <a:rPr lang="pl-PL" dirty="0"/>
              <a:t>- sprawność 99 % cała powierzchnia folii jest powierzchnią grzewczą</a:t>
            </a:r>
            <a:br>
              <a:rPr lang="pl-PL" dirty="0"/>
            </a:br>
            <a:r>
              <a:rPr lang="pl-PL" dirty="0"/>
              <a:t>- przebadany spadek sprawności po 10-ciu latach użytkowania to 4% - nie odczuwalny dla użytkownika</a:t>
            </a:r>
          </a:p>
        </p:txBody>
      </p:sp>
    </p:spTree>
    <p:extLst>
      <p:ext uri="{BB962C8B-B14F-4D97-AF65-F5344CB8AC3E}">
        <p14:creationId xmlns:p14="http://schemas.microsoft.com/office/powerpoint/2010/main" val="24427759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C141294-5996-474D-9378-9B6133C0D674}"/>
              </a:ext>
            </a:extLst>
          </p:cNvPr>
          <p:cNvSpPr>
            <a:spLocks noGrp="1"/>
          </p:cNvSpPr>
          <p:nvPr>
            <p:ph type="title"/>
          </p:nvPr>
        </p:nvSpPr>
        <p:spPr>
          <a:xfrm>
            <a:off x="1154956" y="501157"/>
            <a:ext cx="8825657" cy="566738"/>
          </a:xfrm>
        </p:spPr>
        <p:txBody>
          <a:bodyPr>
            <a:noAutofit/>
          </a:bodyPr>
          <a:lstStyle/>
          <a:p>
            <a:r>
              <a:rPr lang="pl-PL" sz="4000" dirty="0"/>
              <a:t>Bezpieczeństwo</a:t>
            </a:r>
          </a:p>
        </p:txBody>
      </p:sp>
      <p:sp>
        <p:nvSpPr>
          <p:cNvPr id="4" name="Symbol zastępczy tekstu 3">
            <a:extLst>
              <a:ext uri="{FF2B5EF4-FFF2-40B4-BE49-F238E27FC236}">
                <a16:creationId xmlns:a16="http://schemas.microsoft.com/office/drawing/2014/main" id="{9AABAA00-8E0F-4BA7-B785-8E38337B8024}"/>
              </a:ext>
            </a:extLst>
          </p:cNvPr>
          <p:cNvSpPr>
            <a:spLocks noGrp="1"/>
          </p:cNvSpPr>
          <p:nvPr>
            <p:ph type="body" sz="half" idx="2"/>
          </p:nvPr>
        </p:nvSpPr>
        <p:spPr>
          <a:xfrm>
            <a:off x="1154956" y="2091559"/>
            <a:ext cx="8535582" cy="4473671"/>
          </a:xfrm>
        </p:spPr>
        <p:txBody>
          <a:bodyPr>
            <a:normAutofit/>
          </a:bodyPr>
          <a:lstStyle/>
          <a:p>
            <a:pPr marL="342900" indent="-342900">
              <a:buFontTx/>
              <a:buChar char="-"/>
            </a:pPr>
            <a:r>
              <a:rPr lang="pl-PL" sz="2000" dirty="0"/>
              <a:t>Promieniowanie podczerwone jest stosowane w inkubatorach oraz do ogrzewania noworodków bezpośrednio po urodzeniu. </a:t>
            </a:r>
          </a:p>
          <a:p>
            <a:pPr marL="342900" indent="-342900">
              <a:buFontTx/>
              <a:buChar char="-"/>
            </a:pPr>
            <a:r>
              <a:rPr lang="pl-PL" sz="2000" dirty="0"/>
              <a:t>Bezpieczny wybór dla życia. Uniknięcie zaczadzeń, przy ogrzewaniu węglem, gazem </a:t>
            </a:r>
          </a:p>
          <a:p>
            <a:pPr marL="342900" indent="-342900">
              <a:buFontTx/>
              <a:buChar char="-"/>
            </a:pPr>
            <a:r>
              <a:rPr lang="pl-PL" sz="2000" dirty="0"/>
              <a:t>Brak czujników czadu, wymiany w nich baterii itp. </a:t>
            </a:r>
          </a:p>
          <a:p>
            <a:pPr marL="342900" indent="-342900">
              <a:buFontTx/>
              <a:buChar char="-"/>
            </a:pPr>
            <a:r>
              <a:rPr lang="pl-PL" sz="2000" dirty="0"/>
              <a:t>Dom bez alergii. Alergia to choroba społeczna. Ogrzewanie nie powoduje unoszenia się pyłków, drobnoustrojów. Eliminuje grzyb i pleśń</a:t>
            </a:r>
          </a:p>
          <a:p>
            <a:pPr marL="342900" indent="-342900">
              <a:buFontTx/>
              <a:buChar char="-"/>
            </a:pPr>
            <a:endParaRPr lang="pl-PL" sz="2000" dirty="0"/>
          </a:p>
          <a:p>
            <a:endParaRPr lang="pl-PL" sz="2000" dirty="0"/>
          </a:p>
        </p:txBody>
      </p:sp>
    </p:spTree>
    <p:extLst>
      <p:ext uri="{BB962C8B-B14F-4D97-AF65-F5344CB8AC3E}">
        <p14:creationId xmlns:p14="http://schemas.microsoft.com/office/powerpoint/2010/main" val="22215557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a:extLst>
              <a:ext uri="{FF2B5EF4-FFF2-40B4-BE49-F238E27FC236}">
                <a16:creationId xmlns:a16="http://schemas.microsoft.com/office/drawing/2014/main" id="{33B3F1D8-1829-4C8B-B49F-6F3A1A66E311}"/>
              </a:ext>
            </a:extLst>
          </p:cNvPr>
          <p:cNvSpPr txBox="1"/>
          <p:nvPr/>
        </p:nvSpPr>
        <p:spPr>
          <a:xfrm>
            <a:off x="508000" y="679730"/>
            <a:ext cx="9739586" cy="1754326"/>
          </a:xfrm>
          <a:prstGeom prst="rect">
            <a:avLst/>
          </a:prstGeom>
          <a:noFill/>
        </p:spPr>
        <p:txBody>
          <a:bodyPr wrap="square" rtlCol="0">
            <a:spAutoFit/>
          </a:bodyPr>
          <a:lstStyle/>
          <a:p>
            <a:r>
              <a:rPr lang="pl-PL" dirty="0"/>
              <a:t>Rynek odchodzi od systemów tradycyjnych - przechodzi </a:t>
            </a:r>
            <a:r>
              <a:rPr lang="pl-PL" b="1" dirty="0"/>
              <a:t>na pompy ciepła i ogrzewanie elektryczne</a:t>
            </a:r>
            <a:r>
              <a:rPr lang="pl-PL" dirty="0"/>
              <a:t>. Te systemy głównie będą brane pod uwagę.</a:t>
            </a:r>
          </a:p>
          <a:p>
            <a:r>
              <a:rPr lang="pl-PL" dirty="0"/>
              <a:t>Nowelizowane przepisy unijne wymusza w najbliższych latach likwidacje systemów grzewczych opartych na spalaniu. Dotyczyć to będzie zarówno nowo budowanych obiektów jak i konieczności zmiany systemów ogrzewania w obiektach już istniejących</a:t>
            </a:r>
          </a:p>
          <a:p>
            <a:endParaRPr lang="pl-PL" dirty="0"/>
          </a:p>
        </p:txBody>
      </p:sp>
      <p:pic>
        <p:nvPicPr>
          <p:cNvPr id="3074" name="Picture 2" descr="Znalezione obrazy dla zapytania: piec gazowy">
            <a:extLst>
              <a:ext uri="{FF2B5EF4-FFF2-40B4-BE49-F238E27FC236}">
                <a16:creationId xmlns:a16="http://schemas.microsoft.com/office/drawing/2014/main" id="{37EB2171-6B16-4080-9C7F-4CE445F561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111" y="3192182"/>
            <a:ext cx="4476362" cy="298608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Znalezione obrazy dla zapytania: piec węglowy">
            <a:extLst>
              <a:ext uri="{FF2B5EF4-FFF2-40B4-BE49-F238E27FC236}">
                <a16:creationId xmlns:a16="http://schemas.microsoft.com/office/drawing/2014/main" id="{74F2BE26-62E4-464E-A5C3-9E07132E98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8685" y="3192182"/>
            <a:ext cx="4475635" cy="2986088"/>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upa 6">
            <a:extLst>
              <a:ext uri="{FF2B5EF4-FFF2-40B4-BE49-F238E27FC236}">
                <a16:creationId xmlns:a16="http://schemas.microsoft.com/office/drawing/2014/main" id="{9B238FAC-BA32-4C56-B712-F823922137F4}"/>
              </a:ext>
            </a:extLst>
          </p:cNvPr>
          <p:cNvGrpSpPr/>
          <p:nvPr/>
        </p:nvGrpSpPr>
        <p:grpSpPr>
          <a:xfrm>
            <a:off x="508000" y="3073400"/>
            <a:ext cx="10338738" cy="3331882"/>
            <a:chOff x="508000" y="3073400"/>
            <a:chExt cx="10338738" cy="3331882"/>
          </a:xfrm>
        </p:grpSpPr>
        <p:cxnSp>
          <p:nvCxnSpPr>
            <p:cNvPr id="6" name="Łącznik prosty 5">
              <a:extLst>
                <a:ext uri="{FF2B5EF4-FFF2-40B4-BE49-F238E27FC236}">
                  <a16:creationId xmlns:a16="http://schemas.microsoft.com/office/drawing/2014/main" id="{DE63A39F-0407-4925-9F8F-B0745E4DC70D}"/>
                </a:ext>
              </a:extLst>
            </p:cNvPr>
            <p:cNvCxnSpPr/>
            <p:nvPr/>
          </p:nvCxnSpPr>
          <p:spPr>
            <a:xfrm>
              <a:off x="508000" y="3073400"/>
              <a:ext cx="4840472" cy="328930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1" name="Łącznik prosty 10">
              <a:extLst>
                <a:ext uri="{FF2B5EF4-FFF2-40B4-BE49-F238E27FC236}">
                  <a16:creationId xmlns:a16="http://schemas.microsoft.com/office/drawing/2014/main" id="{96E9DFF2-E0EF-4194-A614-B72CE23DACA2}"/>
                </a:ext>
              </a:extLst>
            </p:cNvPr>
            <p:cNvCxnSpPr/>
            <p:nvPr/>
          </p:nvCxnSpPr>
          <p:spPr>
            <a:xfrm>
              <a:off x="6006266" y="3115982"/>
              <a:ext cx="4840472" cy="3289300"/>
            </a:xfrm>
            <a:prstGeom prst="line">
              <a:avLst/>
            </a:prstGeom>
            <a:ln w="762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34088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200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a:extLst>
              <a:ext uri="{FF2B5EF4-FFF2-40B4-BE49-F238E27FC236}">
                <a16:creationId xmlns:a16="http://schemas.microsoft.com/office/drawing/2014/main" id="{1793F44B-CAA0-4E73-8773-4B556C620A32}"/>
              </a:ext>
            </a:extLst>
          </p:cNvPr>
          <p:cNvSpPr/>
          <p:nvPr/>
        </p:nvSpPr>
        <p:spPr>
          <a:xfrm>
            <a:off x="-10636104" y="1082040"/>
            <a:ext cx="10636104" cy="344119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200"/>
          </a:p>
        </p:txBody>
      </p:sp>
      <p:pic>
        <p:nvPicPr>
          <p:cNvPr id="5" name="Grafika 4">
            <a:extLst>
              <a:ext uri="{FF2B5EF4-FFF2-40B4-BE49-F238E27FC236}">
                <a16:creationId xmlns:a16="http://schemas.microsoft.com/office/drawing/2014/main" id="{AE595627-C11A-4DB7-B271-B524CC3266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36104" y="859537"/>
            <a:ext cx="10636104" cy="5602223"/>
          </a:xfrm>
          <a:prstGeom prst="rect">
            <a:avLst/>
          </a:prstGeom>
        </p:spPr>
      </p:pic>
      <p:sp>
        <p:nvSpPr>
          <p:cNvPr id="4" name="Symbol zastępczy tekstu 3">
            <a:extLst>
              <a:ext uri="{FF2B5EF4-FFF2-40B4-BE49-F238E27FC236}">
                <a16:creationId xmlns:a16="http://schemas.microsoft.com/office/drawing/2014/main" id="{AF8A1348-C474-4EBF-80BC-0D01A1418C5F}"/>
              </a:ext>
            </a:extLst>
          </p:cNvPr>
          <p:cNvSpPr>
            <a:spLocks noGrp="1"/>
          </p:cNvSpPr>
          <p:nvPr>
            <p:ph type="body" sz="half" idx="2"/>
          </p:nvPr>
        </p:nvSpPr>
        <p:spPr>
          <a:xfrm>
            <a:off x="4484318" y="4849808"/>
            <a:ext cx="7402882" cy="1426465"/>
          </a:xfrm>
        </p:spPr>
        <p:txBody>
          <a:bodyPr>
            <a:normAutofit/>
          </a:bodyPr>
          <a:lstStyle/>
          <a:p>
            <a:r>
              <a:rPr lang="pl-PL" sz="1600" dirty="0"/>
              <a:t>Folię Dream Heat tworzy mata grzewcza utworzona z połączenia włókna węglowego z pastą z karbonu. Mata pokryta jest dodatkowymi dwiema warstwami laminatu, tworząc łącznie 11 warstw, czyniąc produkt  bardzo cienkim (tylko 0,7mm) w porównaniu z klasycznym ogrzewaniem podłogowym. w ofercie folia o szerokości 33/50/100 cm 220, 240 i 400W.</a:t>
            </a:r>
          </a:p>
        </p:txBody>
      </p:sp>
      <p:sp>
        <p:nvSpPr>
          <p:cNvPr id="7" name="pole tekstowe 6">
            <a:extLst>
              <a:ext uri="{FF2B5EF4-FFF2-40B4-BE49-F238E27FC236}">
                <a16:creationId xmlns:a16="http://schemas.microsoft.com/office/drawing/2014/main" id="{1D1AB4C1-33B4-46C4-928B-CB9CD23A467E}"/>
              </a:ext>
            </a:extLst>
          </p:cNvPr>
          <p:cNvSpPr txBox="1"/>
          <p:nvPr/>
        </p:nvSpPr>
        <p:spPr>
          <a:xfrm>
            <a:off x="2542956" y="274762"/>
            <a:ext cx="8034528" cy="584775"/>
          </a:xfrm>
          <a:prstGeom prst="rect">
            <a:avLst/>
          </a:prstGeom>
          <a:noFill/>
        </p:spPr>
        <p:txBody>
          <a:bodyPr wrap="square" rtlCol="0">
            <a:spAutoFit/>
          </a:bodyPr>
          <a:lstStyle/>
          <a:p>
            <a:r>
              <a:rPr lang="pl-PL" sz="3200" dirty="0"/>
              <a:t>Budowa i przekrój folii Dream Heat</a:t>
            </a:r>
          </a:p>
        </p:txBody>
      </p:sp>
    </p:spTree>
    <p:extLst>
      <p:ext uri="{BB962C8B-B14F-4D97-AF65-F5344CB8AC3E}">
        <p14:creationId xmlns:p14="http://schemas.microsoft.com/office/powerpoint/2010/main" val="3631949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0"/>
                            </p:stCondLst>
                            <p:childTnLst>
                              <p:par>
                                <p:cTn id="8" presetID="63" presetClass="path" presetSubtype="0" accel="50000" decel="50000" fill="hold" nodeType="afterEffect">
                                  <p:stCondLst>
                                    <p:cond delay="250"/>
                                  </p:stCondLst>
                                  <p:childTnLst>
                                    <p:animMotion origin="layout" path="M -0.04635 -4.81481E-6 L 0.74154 -0.00023 " pathEditMode="relative" rAng="0" ptsTypes="AA">
                                      <p:cBhvr>
                                        <p:cTn id="9" dur="2000" fill="hold"/>
                                        <p:tgtEl>
                                          <p:spTgt spid="5"/>
                                        </p:tgtEl>
                                        <p:attrNameLst>
                                          <p:attrName>ppt_x</p:attrName>
                                          <p:attrName>ppt_y</p:attrName>
                                        </p:attrNameLst>
                                      </p:cBhvr>
                                      <p:rCtr x="39401" y="-23"/>
                                    </p:animMotion>
                                  </p:childTnLst>
                                </p:cTn>
                              </p:par>
                            </p:childTnLst>
                          </p:cTn>
                        </p:par>
                        <p:par>
                          <p:cTn id="10" fill="hold">
                            <p:stCondLst>
                              <p:cond delay="2250"/>
                            </p:stCondLst>
                            <p:childTnLst>
                              <p:par>
                                <p:cTn id="11" presetID="63" presetClass="path" presetSubtype="0" accel="50000" decel="50000" fill="hold" grpId="0" nodeType="afterEffect">
                                  <p:stCondLst>
                                    <p:cond delay="0"/>
                                  </p:stCondLst>
                                  <p:childTnLst>
                                    <p:animMotion origin="layout" path="M -0.05091 0.02385 L 0.78086 0.02385 " pathEditMode="relative" rAng="0" ptsTypes="AA">
                                      <p:cBhvr>
                                        <p:cTn id="12" dur="2000" fill="hold"/>
                                        <p:tgtEl>
                                          <p:spTgt spid="6"/>
                                        </p:tgtEl>
                                        <p:attrNameLst>
                                          <p:attrName>ppt_x</p:attrName>
                                          <p:attrName>ppt_y</p:attrName>
                                        </p:attrNameLst>
                                      </p:cBhvr>
                                      <p:rCtr x="4158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D9A7D08-BB40-4782-B72B-E390193C27B2}"/>
              </a:ext>
            </a:extLst>
          </p:cNvPr>
          <p:cNvSpPr>
            <a:spLocks noGrp="1"/>
          </p:cNvSpPr>
          <p:nvPr>
            <p:ph type="title"/>
          </p:nvPr>
        </p:nvSpPr>
        <p:spPr>
          <a:xfrm>
            <a:off x="8000837" y="1325880"/>
            <a:ext cx="3543464" cy="3066507"/>
          </a:xfrm>
        </p:spPr>
        <p:txBody>
          <a:bodyPr vert="horz" lIns="91440" tIns="45720" rIns="91440" bIns="45720" rtlCol="0" anchor="b">
            <a:normAutofit/>
          </a:bodyPr>
          <a:lstStyle/>
          <a:p>
            <a:r>
              <a:rPr lang="en-US" sz="3700" dirty="0" err="1">
                <a:solidFill>
                  <a:srgbClr val="EBEBEB"/>
                </a:solidFill>
              </a:rPr>
              <a:t>Możliwości</a:t>
            </a:r>
            <a:r>
              <a:rPr lang="en-US" sz="3700" dirty="0">
                <a:solidFill>
                  <a:srgbClr val="EBEBEB"/>
                </a:solidFill>
              </a:rPr>
              <a:t> </a:t>
            </a:r>
            <a:r>
              <a:rPr lang="en-US" sz="3700" dirty="0" err="1">
                <a:solidFill>
                  <a:srgbClr val="EBEBEB"/>
                </a:solidFill>
              </a:rPr>
              <a:t>zastosowania</a:t>
            </a:r>
            <a:r>
              <a:rPr lang="en-US" sz="3700" dirty="0">
                <a:solidFill>
                  <a:srgbClr val="EBEBEB"/>
                </a:solidFill>
              </a:rPr>
              <a:t> </a:t>
            </a:r>
            <a:r>
              <a:rPr lang="en-US" sz="3700" dirty="0" err="1">
                <a:solidFill>
                  <a:srgbClr val="EBEBEB"/>
                </a:solidFill>
              </a:rPr>
              <a:t>foli</a:t>
            </a:r>
            <a:r>
              <a:rPr lang="pl-PL" sz="3700" dirty="0">
                <a:solidFill>
                  <a:srgbClr val="EBEBEB"/>
                </a:solidFill>
              </a:rPr>
              <a:t>i</a:t>
            </a:r>
            <a:endParaRPr lang="en-US" sz="3700" dirty="0">
              <a:solidFill>
                <a:srgbClr val="EBEBEB"/>
              </a:solidFill>
            </a:endParaRPr>
          </a:p>
        </p:txBody>
      </p:sp>
      <p:pic>
        <p:nvPicPr>
          <p:cNvPr id="11" name="Obraz 10" descr="Obraz zawierający wewnątrz, sufit, żyjący, pomieszczenie&#10;&#10;Opis wygenerowany automatycznie">
            <a:extLst>
              <a:ext uri="{FF2B5EF4-FFF2-40B4-BE49-F238E27FC236}">
                <a16:creationId xmlns:a16="http://schemas.microsoft.com/office/drawing/2014/main" id="{2513B6BA-8BA4-4FFF-A441-70FC1CCAFDA1}"/>
              </a:ext>
            </a:extLst>
          </p:cNvPr>
          <p:cNvPicPr>
            <a:picLocks noChangeAspect="1"/>
          </p:cNvPicPr>
          <p:nvPr/>
        </p:nvPicPr>
        <p:blipFill rotWithShape="1">
          <a:blip r:embed="rId3"/>
          <a:srcRect r="24190" b="2"/>
          <a:stretch/>
        </p:blipFill>
        <p:spPr>
          <a:xfrm>
            <a:off x="20" y="10"/>
            <a:ext cx="7759920" cy="6857991"/>
          </a:xfrm>
          <a:custGeom>
            <a:avLst/>
            <a:gdLst>
              <a:gd name="connsiteX0" fmla="*/ 0 w 7759940"/>
              <a:gd name="connsiteY0" fmla="*/ 0 h 6858001"/>
              <a:gd name="connsiteX1" fmla="*/ 1296537 w 7759940"/>
              <a:gd name="connsiteY1" fmla="*/ 0 h 6858001"/>
              <a:gd name="connsiteX2" fmla="*/ 1296537 w 7759940"/>
              <a:gd name="connsiteY2" fmla="*/ 1 h 6858001"/>
              <a:gd name="connsiteX3" fmla="*/ 6415225 w 7759940"/>
              <a:gd name="connsiteY3" fmla="*/ 1 h 6858001"/>
              <a:gd name="connsiteX4" fmla="*/ 6415225 w 7759940"/>
              <a:gd name="connsiteY4" fmla="*/ 0 h 6858001"/>
              <a:gd name="connsiteX5" fmla="*/ 7758763 w 7759940"/>
              <a:gd name="connsiteY5" fmla="*/ 0 h 6858001"/>
              <a:gd name="connsiteX6" fmla="*/ 7733718 w 7759940"/>
              <a:gd name="connsiteY6" fmla="*/ 155677 h 6858001"/>
              <a:gd name="connsiteX7" fmla="*/ 7709849 w 7759940"/>
              <a:gd name="connsiteY7" fmla="*/ 310668 h 6858001"/>
              <a:gd name="connsiteX8" fmla="*/ 7686485 w 7759940"/>
              <a:gd name="connsiteY8" fmla="*/ 466344 h 6858001"/>
              <a:gd name="connsiteX9" fmla="*/ 7666482 w 7759940"/>
              <a:gd name="connsiteY9" fmla="*/ 622707 h 6858001"/>
              <a:gd name="connsiteX10" fmla="*/ 7646311 w 7759940"/>
              <a:gd name="connsiteY10" fmla="*/ 778383 h 6858001"/>
              <a:gd name="connsiteX11" fmla="*/ 7627485 w 7759940"/>
              <a:gd name="connsiteY11" fmla="*/ 934746 h 6858001"/>
              <a:gd name="connsiteX12" fmla="*/ 7611349 w 7759940"/>
              <a:gd name="connsiteY12" fmla="*/ 1089051 h 6858001"/>
              <a:gd name="connsiteX13" fmla="*/ 7596053 w 7759940"/>
              <a:gd name="connsiteY13" fmla="*/ 1245413 h 6858001"/>
              <a:gd name="connsiteX14" fmla="*/ 7582101 w 7759940"/>
              <a:gd name="connsiteY14" fmla="*/ 1401090 h 6858001"/>
              <a:gd name="connsiteX15" fmla="*/ 7569999 w 7759940"/>
              <a:gd name="connsiteY15" fmla="*/ 1554023 h 6858001"/>
              <a:gd name="connsiteX16" fmla="*/ 7557896 w 7759940"/>
              <a:gd name="connsiteY16" fmla="*/ 1709014 h 6858001"/>
              <a:gd name="connsiteX17" fmla="*/ 7547811 w 7759940"/>
              <a:gd name="connsiteY17" fmla="*/ 1861947 h 6858001"/>
              <a:gd name="connsiteX18" fmla="*/ 7539911 w 7759940"/>
              <a:gd name="connsiteY18" fmla="*/ 2014881 h 6858001"/>
              <a:gd name="connsiteX19" fmla="*/ 7531674 w 7759940"/>
              <a:gd name="connsiteY19" fmla="*/ 2167128 h 6858001"/>
              <a:gd name="connsiteX20" fmla="*/ 7524783 w 7759940"/>
              <a:gd name="connsiteY20" fmla="*/ 2318004 h 6858001"/>
              <a:gd name="connsiteX21" fmla="*/ 7519908 w 7759940"/>
              <a:gd name="connsiteY21" fmla="*/ 2467509 h 6858001"/>
              <a:gd name="connsiteX22" fmla="*/ 7515706 w 7759940"/>
              <a:gd name="connsiteY22" fmla="*/ 2617013 h 6858001"/>
              <a:gd name="connsiteX23" fmla="*/ 7511672 w 7759940"/>
              <a:gd name="connsiteY23" fmla="*/ 2765146 h 6858001"/>
              <a:gd name="connsiteX24" fmla="*/ 7509823 w 7759940"/>
              <a:gd name="connsiteY24" fmla="*/ 2911221 h 6858001"/>
              <a:gd name="connsiteX25" fmla="*/ 7507806 w 7759940"/>
              <a:gd name="connsiteY25" fmla="*/ 3057297 h 6858001"/>
              <a:gd name="connsiteX26" fmla="*/ 7506797 w 7759940"/>
              <a:gd name="connsiteY26" fmla="*/ 3201315 h 6858001"/>
              <a:gd name="connsiteX27" fmla="*/ 7507806 w 7759940"/>
              <a:gd name="connsiteY27" fmla="*/ 3343961 h 6858001"/>
              <a:gd name="connsiteX28" fmla="*/ 7507806 w 7759940"/>
              <a:gd name="connsiteY28" fmla="*/ 3485236 h 6858001"/>
              <a:gd name="connsiteX29" fmla="*/ 7509823 w 7759940"/>
              <a:gd name="connsiteY29" fmla="*/ 3625139 h 6858001"/>
              <a:gd name="connsiteX30" fmla="*/ 7512848 w 7759940"/>
              <a:gd name="connsiteY30" fmla="*/ 3762299 h 6858001"/>
              <a:gd name="connsiteX31" fmla="*/ 7515706 w 7759940"/>
              <a:gd name="connsiteY31" fmla="*/ 3898087 h 6858001"/>
              <a:gd name="connsiteX32" fmla="*/ 7518900 w 7759940"/>
              <a:gd name="connsiteY32" fmla="*/ 4031133 h 6858001"/>
              <a:gd name="connsiteX33" fmla="*/ 7523774 w 7759940"/>
              <a:gd name="connsiteY33" fmla="*/ 4163492 h 6858001"/>
              <a:gd name="connsiteX34" fmla="*/ 7528985 w 7759940"/>
              <a:gd name="connsiteY34" fmla="*/ 4293793 h 6858001"/>
              <a:gd name="connsiteX35" fmla="*/ 7533691 w 7759940"/>
              <a:gd name="connsiteY35" fmla="*/ 4421352 h 6858001"/>
              <a:gd name="connsiteX36" fmla="*/ 7546971 w 7759940"/>
              <a:gd name="connsiteY36" fmla="*/ 4670298 h 6858001"/>
              <a:gd name="connsiteX37" fmla="*/ 7561090 w 7759940"/>
              <a:gd name="connsiteY37" fmla="*/ 4908956 h 6858001"/>
              <a:gd name="connsiteX38" fmla="*/ 7575882 w 7759940"/>
              <a:gd name="connsiteY38" fmla="*/ 5138013 h 6858001"/>
              <a:gd name="connsiteX39" fmla="*/ 7592187 w 7759940"/>
              <a:gd name="connsiteY39" fmla="*/ 5354726 h 6858001"/>
              <a:gd name="connsiteX40" fmla="*/ 7609164 w 7759940"/>
              <a:gd name="connsiteY40" fmla="*/ 5561838 h 6858001"/>
              <a:gd name="connsiteX41" fmla="*/ 7627485 w 7759940"/>
              <a:gd name="connsiteY41" fmla="*/ 5753862 h 6858001"/>
              <a:gd name="connsiteX42" fmla="*/ 7645471 w 7759940"/>
              <a:gd name="connsiteY42" fmla="*/ 5934227 h 6858001"/>
              <a:gd name="connsiteX43" fmla="*/ 7663456 w 7759940"/>
              <a:gd name="connsiteY43" fmla="*/ 6100191 h 6858001"/>
              <a:gd name="connsiteX44" fmla="*/ 7680433 w 7759940"/>
              <a:gd name="connsiteY44" fmla="*/ 6252438 h 6858001"/>
              <a:gd name="connsiteX45" fmla="*/ 7696570 w 7759940"/>
              <a:gd name="connsiteY45" fmla="*/ 6387541 h 6858001"/>
              <a:gd name="connsiteX46" fmla="*/ 7711866 w 7759940"/>
              <a:gd name="connsiteY46" fmla="*/ 6509613 h 6858001"/>
              <a:gd name="connsiteX47" fmla="*/ 7724641 w 7759940"/>
              <a:gd name="connsiteY47" fmla="*/ 6612483 h 6858001"/>
              <a:gd name="connsiteX48" fmla="*/ 7736743 w 7759940"/>
              <a:gd name="connsiteY48" fmla="*/ 6698894 h 6858001"/>
              <a:gd name="connsiteX49" fmla="*/ 7754057 w 7759940"/>
              <a:gd name="connsiteY49" fmla="*/ 6817538 h 6858001"/>
              <a:gd name="connsiteX50" fmla="*/ 7759940 w 7759940"/>
              <a:gd name="connsiteY50" fmla="*/ 6858000 h 6858001"/>
              <a:gd name="connsiteX51" fmla="*/ 6854586 w 7759940"/>
              <a:gd name="connsiteY51" fmla="*/ 6858000 h 6858001"/>
              <a:gd name="connsiteX52" fmla="*/ 6854586 w 7759940"/>
              <a:gd name="connsiteY52" fmla="*/ 6858001 h 6858001"/>
              <a:gd name="connsiteX53" fmla="*/ 764022 w 7759940"/>
              <a:gd name="connsiteY53" fmla="*/ 6858001 h 6858001"/>
              <a:gd name="connsiteX54" fmla="*/ 764022 w 7759940"/>
              <a:gd name="connsiteY54" fmla="*/ 6858000 h 6858001"/>
              <a:gd name="connsiteX55" fmla="*/ 0 w 7759940"/>
              <a:gd name="connsiteY55"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7759940" h="6858001">
                <a:moveTo>
                  <a:pt x="0" y="0"/>
                </a:moveTo>
                <a:lnTo>
                  <a:pt x="1296537" y="0"/>
                </a:lnTo>
                <a:lnTo>
                  <a:pt x="1296537" y="1"/>
                </a:lnTo>
                <a:lnTo>
                  <a:pt x="6415225" y="1"/>
                </a:lnTo>
                <a:lnTo>
                  <a:pt x="6415225" y="0"/>
                </a:lnTo>
                <a:lnTo>
                  <a:pt x="7758763" y="0"/>
                </a:lnTo>
                <a:lnTo>
                  <a:pt x="7733718" y="155677"/>
                </a:lnTo>
                <a:lnTo>
                  <a:pt x="7709849" y="310668"/>
                </a:lnTo>
                <a:lnTo>
                  <a:pt x="7686485" y="466344"/>
                </a:lnTo>
                <a:lnTo>
                  <a:pt x="7666482" y="622707"/>
                </a:lnTo>
                <a:lnTo>
                  <a:pt x="7646311" y="778383"/>
                </a:lnTo>
                <a:lnTo>
                  <a:pt x="7627485" y="934746"/>
                </a:lnTo>
                <a:lnTo>
                  <a:pt x="7611349" y="1089051"/>
                </a:lnTo>
                <a:lnTo>
                  <a:pt x="7596053" y="1245413"/>
                </a:lnTo>
                <a:lnTo>
                  <a:pt x="7582101" y="1401090"/>
                </a:lnTo>
                <a:lnTo>
                  <a:pt x="7569999" y="1554023"/>
                </a:lnTo>
                <a:lnTo>
                  <a:pt x="7557896" y="1709014"/>
                </a:lnTo>
                <a:lnTo>
                  <a:pt x="7547811" y="1861947"/>
                </a:lnTo>
                <a:lnTo>
                  <a:pt x="7539911" y="2014881"/>
                </a:lnTo>
                <a:lnTo>
                  <a:pt x="7531674" y="2167128"/>
                </a:lnTo>
                <a:lnTo>
                  <a:pt x="7524783" y="2318004"/>
                </a:lnTo>
                <a:lnTo>
                  <a:pt x="7519908" y="2467509"/>
                </a:lnTo>
                <a:lnTo>
                  <a:pt x="7515706" y="2617013"/>
                </a:lnTo>
                <a:lnTo>
                  <a:pt x="7511672" y="2765146"/>
                </a:lnTo>
                <a:lnTo>
                  <a:pt x="7509823" y="2911221"/>
                </a:lnTo>
                <a:lnTo>
                  <a:pt x="7507806" y="3057297"/>
                </a:lnTo>
                <a:lnTo>
                  <a:pt x="7506797" y="3201315"/>
                </a:lnTo>
                <a:lnTo>
                  <a:pt x="7507806" y="3343961"/>
                </a:lnTo>
                <a:lnTo>
                  <a:pt x="7507806" y="3485236"/>
                </a:lnTo>
                <a:lnTo>
                  <a:pt x="7509823" y="3625139"/>
                </a:lnTo>
                <a:lnTo>
                  <a:pt x="7512848" y="3762299"/>
                </a:lnTo>
                <a:lnTo>
                  <a:pt x="7515706" y="3898087"/>
                </a:lnTo>
                <a:lnTo>
                  <a:pt x="7518900" y="4031133"/>
                </a:lnTo>
                <a:lnTo>
                  <a:pt x="7523774" y="4163492"/>
                </a:lnTo>
                <a:lnTo>
                  <a:pt x="7528985" y="4293793"/>
                </a:lnTo>
                <a:lnTo>
                  <a:pt x="7533691" y="4421352"/>
                </a:lnTo>
                <a:lnTo>
                  <a:pt x="7546971" y="4670298"/>
                </a:lnTo>
                <a:lnTo>
                  <a:pt x="7561090" y="4908956"/>
                </a:lnTo>
                <a:lnTo>
                  <a:pt x="7575882" y="5138013"/>
                </a:lnTo>
                <a:lnTo>
                  <a:pt x="7592187" y="5354726"/>
                </a:lnTo>
                <a:lnTo>
                  <a:pt x="7609164" y="5561838"/>
                </a:lnTo>
                <a:lnTo>
                  <a:pt x="7627485" y="5753862"/>
                </a:lnTo>
                <a:lnTo>
                  <a:pt x="7645471" y="5934227"/>
                </a:lnTo>
                <a:lnTo>
                  <a:pt x="7663456" y="6100191"/>
                </a:lnTo>
                <a:lnTo>
                  <a:pt x="7680433" y="6252438"/>
                </a:lnTo>
                <a:lnTo>
                  <a:pt x="7696570" y="6387541"/>
                </a:lnTo>
                <a:lnTo>
                  <a:pt x="7711866" y="6509613"/>
                </a:lnTo>
                <a:lnTo>
                  <a:pt x="7724641" y="6612483"/>
                </a:lnTo>
                <a:lnTo>
                  <a:pt x="7736743" y="6698894"/>
                </a:lnTo>
                <a:lnTo>
                  <a:pt x="7754057" y="6817538"/>
                </a:lnTo>
                <a:lnTo>
                  <a:pt x="7759940" y="6858000"/>
                </a:lnTo>
                <a:lnTo>
                  <a:pt x="6854586" y="6858000"/>
                </a:lnTo>
                <a:lnTo>
                  <a:pt x="6854586" y="6858001"/>
                </a:lnTo>
                <a:lnTo>
                  <a:pt x="764022" y="6858001"/>
                </a:lnTo>
                <a:lnTo>
                  <a:pt x="764022" y="6858000"/>
                </a:lnTo>
                <a:lnTo>
                  <a:pt x="0" y="6858000"/>
                </a:lnTo>
                <a:close/>
              </a:path>
            </a:pathLst>
          </a:custGeom>
        </p:spPr>
      </p:pic>
    </p:spTree>
    <p:extLst>
      <p:ext uri="{BB962C8B-B14F-4D97-AF65-F5344CB8AC3E}">
        <p14:creationId xmlns:p14="http://schemas.microsoft.com/office/powerpoint/2010/main" val="97826399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Jon">
  <a:themeElements>
    <a:clrScheme name="J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J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J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TotalTime>
  <Words>1697</Words>
  <Application>Microsoft Office PowerPoint</Application>
  <PresentationFormat>Panoramiczny</PresentationFormat>
  <Paragraphs>154</Paragraphs>
  <Slides>35</Slides>
  <Notes>11</Notes>
  <HiddenSlides>0</HiddenSlides>
  <MMClips>1</MMClips>
  <ScaleCrop>false</ScaleCrop>
  <HeadingPairs>
    <vt:vector size="6" baseType="variant">
      <vt:variant>
        <vt:lpstr>Używane czcionki</vt:lpstr>
      </vt:variant>
      <vt:variant>
        <vt:i4>4</vt:i4>
      </vt:variant>
      <vt:variant>
        <vt:lpstr>Motyw</vt:lpstr>
      </vt:variant>
      <vt:variant>
        <vt:i4>1</vt:i4>
      </vt:variant>
      <vt:variant>
        <vt:lpstr>Tytuły slajdów</vt:lpstr>
      </vt:variant>
      <vt:variant>
        <vt:i4>35</vt:i4>
      </vt:variant>
    </vt:vector>
  </HeadingPairs>
  <TitlesOfParts>
    <vt:vector size="40" baseType="lpstr">
      <vt:lpstr>Arial</vt:lpstr>
      <vt:lpstr>Calibri</vt:lpstr>
      <vt:lpstr>Century Gothic</vt:lpstr>
      <vt:lpstr>Wingdings 3</vt:lpstr>
      <vt:lpstr>Jon</vt:lpstr>
      <vt:lpstr>Prezentacja programu PowerPoint</vt:lpstr>
      <vt:lpstr>Dream Heat jest zarejestrowaną marką   - Ogrzewanie DH jest ogrzewaniem wykorzystującym fale IR   - Podczerwień jest najzdrowszą z metod ogrzewania</vt:lpstr>
      <vt:lpstr>Jak działa folia Dream Heat?</vt:lpstr>
      <vt:lpstr>Korzyści z użytkowania i instalacji systemu Dream Heat</vt:lpstr>
      <vt:lpstr>Korzyści z użytkowania i instalacji systemu Dream Heat</vt:lpstr>
      <vt:lpstr>Bezpieczeństwo</vt:lpstr>
      <vt:lpstr>Prezentacja programu PowerPoint</vt:lpstr>
      <vt:lpstr>Prezentacja programu PowerPoint</vt:lpstr>
      <vt:lpstr>Możliwości zastosowania folii</vt:lpstr>
      <vt:lpstr>Montaż na suficie</vt:lpstr>
      <vt:lpstr>Montaż na ścianie</vt:lpstr>
      <vt:lpstr>Montaż na podłodze z panelami</vt:lpstr>
      <vt:lpstr>Montaż pod kaflami</vt:lpstr>
      <vt:lpstr>Prezentacja programu PowerPoint</vt:lpstr>
      <vt:lpstr>Porównanie elektrycznych systemów grzewczych  </vt:lpstr>
      <vt:lpstr>Prezentacja programu PowerPoint</vt:lpstr>
      <vt:lpstr>Korzyści w stosunku do tradycyjnego ogrzewania</vt:lpstr>
      <vt:lpstr>W najbliższej przyszłości zintegrujemy system naszego ogrzewania z aplikacją NAZCA firmy Apa Smart</vt:lpstr>
      <vt:lpstr>Zastosowanie folii Dream Heat</vt:lpstr>
      <vt:lpstr>Prezentacja programu PowerPoint</vt:lpstr>
      <vt:lpstr>Prezentacja programu PowerPoint</vt:lpstr>
      <vt:lpstr>Inicjatywa partnerska stworzona dla potrzeb klientów, prezentująca nowoczesne technologie</vt:lpstr>
      <vt:lpstr>Prezentacja programu PowerPoint</vt:lpstr>
      <vt:lpstr>Szkolenia</vt:lpstr>
      <vt:lpstr>Prezentacja programu PowerPoint</vt:lpstr>
      <vt:lpstr>Prezentacja programu PowerPoint</vt:lpstr>
      <vt:lpstr>Prezentacja programu PowerPoint</vt:lpstr>
      <vt:lpstr>Działania marketingowe </vt:lpstr>
      <vt:lpstr>Działania marketingowe </vt:lpstr>
      <vt:lpstr>Nagrody</vt:lpstr>
      <vt:lpstr>Nowość!</vt:lpstr>
      <vt:lpstr>Nowość!</vt:lpstr>
      <vt:lpstr>Prezentacja programu PowerPoint</vt:lpstr>
      <vt:lpstr>Montaż folii Dream Heat</vt:lpstr>
      <vt:lpstr>Dziękuję za uwagę</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Filip Czacharowski</dc:creator>
  <cp:lastModifiedBy>Filip Czacharowski</cp:lastModifiedBy>
  <cp:revision>5</cp:revision>
  <dcterms:created xsi:type="dcterms:W3CDTF">2020-02-11T13:10:48Z</dcterms:created>
  <dcterms:modified xsi:type="dcterms:W3CDTF">2020-02-11T14:49:26Z</dcterms:modified>
</cp:coreProperties>
</file>